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9144000" cy="5143500" type="screen16x9"/>
  <p:notesSz cx="6858000" cy="9144000"/>
  <p:embeddedFontLst>
    <p:embeddedFont>
      <p:font typeface="Cambria" pitchFamily="18" charset="0"/>
      <p:regular r:id="rId83"/>
      <p:bold r:id="rId84"/>
      <p:italic r:id="rId85"/>
      <p:boldItalic r:id="rId86"/>
    </p:embeddedFont>
    <p:embeddedFont>
      <p:font typeface="Nunito" charset="0"/>
      <p:regular r:id="rId87"/>
      <p:bold r:id="rId88"/>
      <p:italic r:id="rId89"/>
      <p:boldItalic r:id="rId90"/>
    </p:embeddedFont>
    <p:embeddedFont>
      <p:font typeface="Average" charset="0"/>
      <p:regular r:id="rId91"/>
    </p:embeddedFont>
    <p:embeddedFont>
      <p:font typeface="Barlow" charset="0"/>
      <p:regular r:id="rId92"/>
      <p:bold r:id="rId93"/>
      <p:italic r:id="rId94"/>
      <p:boldItalic r:id="rId95"/>
    </p:embeddedFont>
    <p:embeddedFont>
      <p:font typeface="Calibri" pitchFamily="34" charset="0"/>
      <p:regular r:id="rId96"/>
      <p:bold r:id="rId97"/>
      <p:italic r:id="rId98"/>
      <p:boldItalic r:id="rId99"/>
    </p:embeddedFont>
    <p:embeddedFont>
      <p:font typeface="Oswald" charset="0"/>
      <p:regular r:id="rId100"/>
      <p:bold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300" y="-7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5.fntdata"/><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90" Type="http://schemas.openxmlformats.org/officeDocument/2006/relationships/font" Target="fonts/font8.fntdata"/><Relationship Id="rId95"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716014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756a823ef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756a823ef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b2c94507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b2c94507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b2c945077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b2c945077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6b2c945077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6b2c945077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b2c945077_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b2c945077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b2c945077_2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b2c945077_2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b2c945077_2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6b2c945077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b2c945077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b2c945077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b2c945077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6b2c945077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6b2c945077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6b2c945077_2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b2c945077_2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b2c945077_2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c94507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c94507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6b2c945077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6b2c945077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b2c945077_2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6b2c945077_2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b2c945077_2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b2c945077_2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6b2c945077_2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6b2c945077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6b2c945077_2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6b2c945077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6b2c945077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6b2c945077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b2c945077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6b2c945077_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6b2c945077_2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6b2c945077_2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6b2c945077_2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6b2c945077_2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b2c945077_2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b2c945077_2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6b2c945077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6b2c945077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6b2c945077_2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6b2c945077_2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6b2c945077_2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6b2c945077_2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6b2c945077_2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6b2c945077_2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b2c945077_2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6b2c945077_2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6b2c945077_2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6b2c945077_2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551cee0c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7551cee0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7551cee0c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7551cee0c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7551cee0c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7551cee0c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551cee0c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7551cee0c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7551cee0c5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7551cee0c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b2c945077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b2c945077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551cee0c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551cee0c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7551cee0c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7551cee0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7551cee0c5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7551cee0c5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7551cee0c5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7551cee0c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7551cee0c5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7551cee0c5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551cee0c5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7551cee0c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7551cee0c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7551cee0c5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7551cee0c5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7551cee0c5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7551cee0c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7551cee0c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7551cee0c5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7551cee0c5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b2c945077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b2c945077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551cee0c5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551cee0c5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7551cee0c5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7551cee0c5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7551cee0c5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7551cee0c5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551cee0c5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551cee0c5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551cee0c5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7551cee0c5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7551cee0c5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7551cee0c5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7551cee0c5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7551cee0c5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551cee0c5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551cee0c5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7551cee0c5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7551cee0c5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7551cee0c5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7551cee0c5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b2c945077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b2c945077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7551cee0c5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7551cee0c5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7551cee0c5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7551cee0c5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551cee0c5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7551cee0c5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7551cee0c5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7551cee0c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7551cee0c5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7551cee0c5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7551cee0c5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7551cee0c5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7551cee0c5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7551cee0c5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7551cee0c5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7551cee0c5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7551cee0c5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7551cee0c5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7551cee0c5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7551cee0c5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6b2c94507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6b2c94507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7551cee0c5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7551cee0c5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756a823ef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756a823ef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756a823ef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756a823ef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56a823ef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756a823ef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756a823ef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756a823ef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756a823ef6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756a823ef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756a823ef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756a823ef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756a823ef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756a823ef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756a823ef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756a823ef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756a823ef6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756a823ef6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b2c945077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6b2c945077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756a823ef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756a823ef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b2c945077_2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6b2c945077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4.jpg"/></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6.jpg"/></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7.jpg"/></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60" name="Google Shape;60;p13"/>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dirty="0">
                <a:solidFill>
                  <a:srgbClr val="2A7D7D"/>
                </a:solidFill>
                <a:latin typeface="Oswald"/>
                <a:ea typeface="Oswald"/>
                <a:cs typeface="Oswald"/>
                <a:sym typeface="Oswald"/>
              </a:rPr>
              <a:t>MLA Publication Prize Winners</a:t>
            </a:r>
            <a:r>
              <a:rPr lang="en" sz="4400" b="1" dirty="0">
                <a:solidFill>
                  <a:srgbClr val="2A7D7D"/>
                </a:solidFill>
                <a:latin typeface="Cambria"/>
                <a:ea typeface="Cambria"/>
                <a:cs typeface="Cambria"/>
                <a:sym typeface="Cambria"/>
              </a:rPr>
              <a:t> </a:t>
            </a:r>
            <a:endParaRPr sz="4400" b="1" i="1" dirty="0">
              <a:solidFill>
                <a:srgbClr val="2A7D7D"/>
              </a:solidFill>
              <a:latin typeface="Cambria"/>
              <a:ea typeface="Cambria"/>
              <a:cs typeface="Cambria"/>
              <a:sym typeface="Cambria"/>
            </a:endParaRPr>
          </a:p>
        </p:txBody>
      </p:sp>
      <p:sp>
        <p:nvSpPr>
          <p:cNvPr id="61" name="Google Shape;61;p13"/>
          <p:cNvSpPr txBox="1"/>
          <p:nvPr/>
        </p:nvSpPr>
        <p:spPr>
          <a:xfrm>
            <a:off x="3171825" y="1093975"/>
            <a:ext cx="5229300" cy="283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accent6">
                    <a:lumMod val="10000"/>
                  </a:schemeClr>
                </a:solidFill>
                <a:latin typeface="Oswald"/>
                <a:ea typeface="Oswald"/>
                <a:cs typeface="Oswald"/>
                <a:sym typeface="Oswald"/>
              </a:rPr>
              <a:t>56th Annual </a:t>
            </a:r>
            <a:endParaRPr sz="4000" b="1" dirty="0">
              <a:solidFill>
                <a:schemeClr val="accent6">
                  <a:lumMod val="10000"/>
                </a:schemeClr>
              </a:solidFill>
              <a:latin typeface="Oswald"/>
              <a:ea typeface="Oswald"/>
              <a:cs typeface="Oswald"/>
              <a:sym typeface="Oswald"/>
            </a:endParaRPr>
          </a:p>
          <a:p>
            <a:pPr marL="0" lvl="0" indent="0" algn="ctr" rtl="0">
              <a:spcBef>
                <a:spcPts val="0"/>
              </a:spcBef>
              <a:spcAft>
                <a:spcPts val="0"/>
              </a:spcAft>
              <a:buNone/>
            </a:pPr>
            <a:r>
              <a:rPr lang="en" sz="4000" b="1" dirty="0">
                <a:solidFill>
                  <a:schemeClr val="accent6">
                    <a:lumMod val="10000"/>
                  </a:schemeClr>
                </a:solidFill>
                <a:latin typeface="Oswald"/>
                <a:ea typeface="Oswald"/>
                <a:cs typeface="Oswald"/>
                <a:sym typeface="Oswald"/>
              </a:rPr>
              <a:t>William Riley Parker Prize</a:t>
            </a:r>
            <a:endParaRPr sz="4000" b="1" dirty="0">
              <a:solidFill>
                <a:schemeClr val="accent6">
                  <a:lumMod val="10000"/>
                </a:schemeClr>
              </a:solidFill>
              <a:latin typeface="Oswald"/>
              <a:ea typeface="Oswald"/>
              <a:cs typeface="Oswald"/>
              <a:sym typeface="Oswald"/>
            </a:endParaRPr>
          </a:p>
          <a:p>
            <a:pPr marL="0" lvl="0" indent="0" algn="ctr" rtl="0">
              <a:spcBef>
                <a:spcPts val="0"/>
              </a:spcBef>
              <a:spcAft>
                <a:spcPts val="0"/>
              </a:spcAft>
              <a:buNone/>
            </a:pPr>
            <a:endParaRPr sz="3600" b="1" dirty="0">
              <a:solidFill>
                <a:srgbClr val="1C6C63"/>
              </a:solidFill>
              <a:latin typeface="Calibri"/>
              <a:ea typeface="Calibri"/>
              <a:cs typeface="Calibri"/>
              <a:sym typeface="Calibri"/>
            </a:endParaRPr>
          </a:p>
        </p:txBody>
      </p:sp>
      <p:pic>
        <p:nvPicPr>
          <p:cNvPr id="62" name="Google Shape;62;p13"/>
          <p:cNvPicPr preferRelativeResize="0"/>
          <p:nvPr/>
        </p:nvPicPr>
        <p:blipFill>
          <a:blip r:embed="rId3">
            <a:alphaModFix/>
          </a:blip>
          <a:stretch>
            <a:fillRect/>
          </a:stretch>
        </p:blipFill>
        <p:spPr>
          <a:xfrm>
            <a:off x="50" y="975900"/>
            <a:ext cx="2520270" cy="3528373"/>
          </a:xfrm>
          <a:prstGeom prst="rect">
            <a:avLst/>
          </a:prstGeom>
          <a:noFill/>
          <a:ln>
            <a:noFill/>
          </a:ln>
        </p:spPr>
      </p:pic>
      <p:pic>
        <p:nvPicPr>
          <p:cNvPr id="63" name="Google Shape;63;p13"/>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James Russell Lowell Prize </a:t>
            </a:r>
            <a:r>
              <a:rPr lang="en" dirty="0">
                <a:solidFill>
                  <a:srgbClr val="1C6C63"/>
                </a:solidFill>
              </a:rPr>
              <a:t>Honorable Mention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141" name="Google Shape;141;p22"/>
          <p:cNvSpPr txBox="1">
            <a:spLocks noGrp="1"/>
          </p:cNvSpPr>
          <p:nvPr>
            <p:ph type="body" idx="1"/>
          </p:nvPr>
        </p:nvSpPr>
        <p:spPr>
          <a:xfrm>
            <a:off x="2859875" y="1240588"/>
            <a:ext cx="5494200" cy="268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222222"/>
                </a:solidFill>
                <a:latin typeface="Nunito"/>
                <a:ea typeface="Nunito"/>
                <a:cs typeface="Nunito"/>
                <a:sym typeface="Nunito"/>
              </a:rPr>
              <a:t>“Representations of the Lower East Side, visual and textual, historical and very recent, remind us how much cultural work we do to continue imagining the project of America, what it means to be or become an American and to have a collective future.”</a:t>
            </a:r>
            <a:endParaRPr sz="2400" dirty="0">
              <a:latin typeface="Nunito"/>
              <a:ea typeface="Nunito"/>
              <a:cs typeface="Nunito"/>
              <a:sym typeface="Nunito"/>
            </a:endParaRPr>
          </a:p>
        </p:txBody>
      </p:sp>
      <p:sp>
        <p:nvSpPr>
          <p:cNvPr id="142" name="Google Shape;142;p22"/>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Sara Blair</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How the Other Half Looks: The Lower East Side and the Afterlives of Images</a:t>
            </a:r>
            <a:endParaRPr sz="2000" b="1" i="1" dirty="0">
              <a:solidFill>
                <a:srgbClr val="1C6C63"/>
              </a:solidFill>
              <a:latin typeface="Cambria"/>
              <a:ea typeface="Cambria"/>
              <a:cs typeface="Cambria"/>
              <a:sym typeface="Cambria"/>
            </a:endParaRPr>
          </a:p>
        </p:txBody>
      </p:sp>
      <p:pic>
        <p:nvPicPr>
          <p:cNvPr id="143" name="Google Shape;143;p22"/>
          <p:cNvPicPr preferRelativeResize="0"/>
          <p:nvPr/>
        </p:nvPicPr>
        <p:blipFill>
          <a:blip r:embed="rId3">
            <a:alphaModFix/>
          </a:blip>
          <a:stretch>
            <a:fillRect/>
          </a:stretch>
        </p:blipFill>
        <p:spPr>
          <a:xfrm>
            <a:off x="-47768" y="995700"/>
            <a:ext cx="2395854" cy="3508575"/>
          </a:xfrm>
          <a:prstGeom prst="rect">
            <a:avLst/>
          </a:prstGeom>
          <a:noFill/>
          <a:ln>
            <a:noFill/>
          </a:ln>
        </p:spPr>
      </p:pic>
      <p:pic>
        <p:nvPicPr>
          <p:cNvPr id="144" name="Google Shape;144;p22"/>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150" name="Google Shape;150;p23"/>
          <p:cNvSpPr txBox="1"/>
          <p:nvPr/>
        </p:nvSpPr>
        <p:spPr>
          <a:xfrm>
            <a:off x="50" y="0"/>
            <a:ext cx="9144000" cy="9960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 </a:t>
            </a:r>
            <a:endParaRPr sz="4400" b="1" i="1">
              <a:solidFill>
                <a:srgbClr val="1C6C63"/>
              </a:solidFill>
              <a:latin typeface="Oswald"/>
              <a:ea typeface="Oswald"/>
              <a:cs typeface="Oswald"/>
              <a:sym typeface="Oswald"/>
            </a:endParaRPr>
          </a:p>
        </p:txBody>
      </p:sp>
      <p:sp>
        <p:nvSpPr>
          <p:cNvPr id="151" name="Google Shape;151;p23"/>
          <p:cNvSpPr txBox="1"/>
          <p:nvPr/>
        </p:nvSpPr>
        <p:spPr>
          <a:xfrm>
            <a:off x="2812075" y="1093975"/>
            <a:ext cx="5997300" cy="22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222222"/>
                </a:solidFill>
                <a:latin typeface="Oswald"/>
                <a:ea typeface="Oswald"/>
                <a:cs typeface="Oswald"/>
                <a:sym typeface="Oswald"/>
              </a:rPr>
              <a:t>26th Annual</a:t>
            </a:r>
            <a:r>
              <a:rPr lang="en" sz="4800" b="1" dirty="0">
                <a:solidFill>
                  <a:srgbClr val="222222"/>
                </a:solidFill>
                <a:latin typeface="Oswald"/>
                <a:ea typeface="Oswald"/>
                <a:cs typeface="Oswald"/>
                <a:sym typeface="Oswald"/>
              </a:rPr>
              <a:t> </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4800" b="1" dirty="0">
                <a:solidFill>
                  <a:srgbClr val="222222"/>
                </a:solidFill>
                <a:latin typeface="Oswald"/>
                <a:ea typeface="Oswald"/>
                <a:cs typeface="Oswald"/>
                <a:sym typeface="Oswald"/>
              </a:rPr>
              <a:t>MLA Prize for a </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4800" b="1" dirty="0">
                <a:solidFill>
                  <a:srgbClr val="222222"/>
                </a:solidFill>
                <a:latin typeface="Oswald"/>
                <a:ea typeface="Oswald"/>
                <a:cs typeface="Oswald"/>
                <a:sym typeface="Oswald"/>
              </a:rPr>
              <a:t>First Book</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endParaRPr sz="3600" b="1" dirty="0">
              <a:solidFill>
                <a:srgbClr val="1C6C63"/>
              </a:solidFill>
              <a:latin typeface="Calibri"/>
              <a:ea typeface="Calibri"/>
              <a:cs typeface="Calibri"/>
              <a:sym typeface="Calibri"/>
            </a:endParaRPr>
          </a:p>
        </p:txBody>
      </p:sp>
      <p:pic>
        <p:nvPicPr>
          <p:cNvPr id="152" name="Google Shape;152;p23"/>
          <p:cNvPicPr preferRelativeResize="0"/>
          <p:nvPr/>
        </p:nvPicPr>
        <p:blipFill>
          <a:blip r:embed="rId3">
            <a:alphaModFix/>
          </a:blip>
          <a:stretch>
            <a:fillRect/>
          </a:stretch>
        </p:blipFill>
        <p:spPr>
          <a:xfrm>
            <a:off x="0" y="996000"/>
            <a:ext cx="2323825" cy="3508502"/>
          </a:xfrm>
          <a:prstGeom prst="rect">
            <a:avLst/>
          </a:prstGeom>
          <a:noFill/>
          <a:ln>
            <a:noFill/>
          </a:ln>
        </p:spPr>
      </p:pic>
      <p:pic>
        <p:nvPicPr>
          <p:cNvPr id="153" name="Google Shape;153;p23"/>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MLA Prize for a First Book</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159" name="Google Shape;159;p24"/>
          <p:cNvSpPr txBox="1">
            <a:spLocks noGrp="1"/>
          </p:cNvSpPr>
          <p:nvPr>
            <p:ph type="body" idx="1"/>
          </p:nvPr>
        </p:nvSpPr>
        <p:spPr>
          <a:xfrm>
            <a:off x="3443325" y="1245063"/>
            <a:ext cx="5494200" cy="268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dirty="0">
                <a:solidFill>
                  <a:srgbClr val="222222"/>
                </a:solidFill>
                <a:latin typeface="Nunito"/>
                <a:ea typeface="Nunito"/>
                <a:cs typeface="Nunito"/>
                <a:sym typeface="Nunito"/>
              </a:rPr>
              <a:t>My research subjects undertook linguistic projects that now seem unthinkable: a talking clock that was never built, an expensive book that wasn’t even theoretically possible to read, and numerous small fortunes spent on experimental typography.</a:t>
            </a:r>
            <a:endParaRPr sz="2200" dirty="0">
              <a:latin typeface="Nunito"/>
              <a:ea typeface="Nunito"/>
              <a:cs typeface="Nunito"/>
              <a:sym typeface="Nunito"/>
            </a:endParaRPr>
          </a:p>
        </p:txBody>
      </p:sp>
      <p:sp>
        <p:nvSpPr>
          <p:cNvPr id="160" name="Google Shape;160;p24"/>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Tim Cassedy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1800" b="1" i="1" dirty="0">
                <a:solidFill>
                  <a:srgbClr val="1C6C63"/>
                </a:solidFill>
                <a:latin typeface="Cambria"/>
                <a:ea typeface="Cambria"/>
                <a:cs typeface="Cambria"/>
                <a:sym typeface="Cambria"/>
              </a:rPr>
              <a:t>Figures of Speech: Six Histories of Language and Identity in the Age of Revolutions</a:t>
            </a:r>
            <a:endParaRPr sz="1800" b="1" i="1" dirty="0">
              <a:solidFill>
                <a:srgbClr val="1C6C63"/>
              </a:solidFill>
              <a:latin typeface="Cambria"/>
              <a:ea typeface="Cambria"/>
              <a:cs typeface="Cambria"/>
              <a:sym typeface="Cambria"/>
            </a:endParaRPr>
          </a:p>
        </p:txBody>
      </p:sp>
      <p:pic>
        <p:nvPicPr>
          <p:cNvPr id="161" name="Google Shape;161;p24"/>
          <p:cNvPicPr preferRelativeResize="0"/>
          <p:nvPr/>
        </p:nvPicPr>
        <p:blipFill rotWithShape="1">
          <a:blip r:embed="rId3">
            <a:alphaModFix/>
          </a:blip>
          <a:srcRect l="35492"/>
          <a:stretch/>
        </p:blipFill>
        <p:spPr>
          <a:xfrm>
            <a:off x="50" y="995700"/>
            <a:ext cx="3394800" cy="3508573"/>
          </a:xfrm>
          <a:prstGeom prst="rect">
            <a:avLst/>
          </a:prstGeom>
          <a:noFill/>
          <a:ln>
            <a:noFill/>
          </a:ln>
        </p:spPr>
      </p:pic>
      <p:pic>
        <p:nvPicPr>
          <p:cNvPr id="162" name="Google Shape;162;p24"/>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168" name="Google Shape;168;p25"/>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dirty="0">
                <a:solidFill>
                  <a:srgbClr val="1C6C63"/>
                </a:solidFill>
                <a:latin typeface="Oswald"/>
                <a:ea typeface="Oswald"/>
                <a:cs typeface="Oswald"/>
                <a:sym typeface="Oswald"/>
              </a:rPr>
              <a:t>MLA Publication Prize Winners </a:t>
            </a:r>
            <a:endParaRPr sz="4400" b="1" i="1" dirty="0">
              <a:solidFill>
                <a:srgbClr val="1C6C63"/>
              </a:solidFill>
              <a:latin typeface="Oswald"/>
              <a:ea typeface="Oswald"/>
              <a:cs typeface="Oswald"/>
              <a:sym typeface="Oswald"/>
            </a:endParaRPr>
          </a:p>
        </p:txBody>
      </p:sp>
      <p:sp>
        <p:nvSpPr>
          <p:cNvPr id="169" name="Google Shape;169;p25"/>
          <p:cNvSpPr txBox="1"/>
          <p:nvPr/>
        </p:nvSpPr>
        <p:spPr>
          <a:xfrm>
            <a:off x="3171825" y="1093975"/>
            <a:ext cx="52293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222222"/>
                </a:solidFill>
                <a:latin typeface="Oswald"/>
                <a:ea typeface="Oswald"/>
                <a:cs typeface="Oswald"/>
                <a:sym typeface="Oswald"/>
              </a:rPr>
              <a:t>26th Annual</a:t>
            </a:r>
            <a:r>
              <a:rPr lang="en" sz="4800" b="1" dirty="0">
                <a:solidFill>
                  <a:srgbClr val="222222"/>
                </a:solidFill>
                <a:latin typeface="Oswald"/>
                <a:ea typeface="Oswald"/>
                <a:cs typeface="Oswald"/>
                <a:sym typeface="Oswald"/>
              </a:rPr>
              <a:t> </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4800" b="1" dirty="0">
                <a:solidFill>
                  <a:srgbClr val="222222"/>
                </a:solidFill>
                <a:latin typeface="Oswald"/>
                <a:ea typeface="Oswald"/>
                <a:cs typeface="Oswald"/>
                <a:sym typeface="Oswald"/>
              </a:rPr>
              <a:t>MLA Prize for a </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4800" b="1" dirty="0">
                <a:solidFill>
                  <a:srgbClr val="222222"/>
                </a:solidFill>
                <a:latin typeface="Oswald"/>
                <a:ea typeface="Oswald"/>
                <a:cs typeface="Oswald"/>
                <a:sym typeface="Oswald"/>
              </a:rPr>
              <a:t>First Book</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3600" b="1" dirty="0">
                <a:solidFill>
                  <a:srgbClr val="222222"/>
                </a:solidFill>
                <a:latin typeface="Oswald"/>
                <a:ea typeface="Oswald"/>
                <a:cs typeface="Oswald"/>
                <a:sym typeface="Oswald"/>
              </a:rPr>
              <a:t>Honorable Mention</a:t>
            </a:r>
            <a:endParaRPr sz="3600" b="1" dirty="0">
              <a:solidFill>
                <a:srgbClr val="222222"/>
              </a:solidFill>
              <a:latin typeface="Oswald"/>
              <a:ea typeface="Oswald"/>
              <a:cs typeface="Oswald"/>
              <a:sym typeface="Oswald"/>
            </a:endParaRPr>
          </a:p>
          <a:p>
            <a:pPr marL="0" lvl="0" indent="0" algn="ctr" rtl="0">
              <a:spcBef>
                <a:spcPts val="0"/>
              </a:spcBef>
              <a:spcAft>
                <a:spcPts val="0"/>
              </a:spcAft>
              <a:buNone/>
            </a:pPr>
            <a:endParaRPr sz="3600" b="1" dirty="0">
              <a:solidFill>
                <a:srgbClr val="1C6C63"/>
              </a:solidFill>
              <a:latin typeface="Calibri"/>
              <a:ea typeface="Calibri"/>
              <a:cs typeface="Calibri"/>
              <a:sym typeface="Calibri"/>
            </a:endParaRPr>
          </a:p>
        </p:txBody>
      </p:sp>
      <p:pic>
        <p:nvPicPr>
          <p:cNvPr id="170" name="Google Shape;170;p25"/>
          <p:cNvPicPr preferRelativeResize="0"/>
          <p:nvPr/>
        </p:nvPicPr>
        <p:blipFill>
          <a:blip r:embed="rId3">
            <a:alphaModFix/>
          </a:blip>
          <a:stretch>
            <a:fillRect/>
          </a:stretch>
        </p:blipFill>
        <p:spPr>
          <a:xfrm>
            <a:off x="50" y="995700"/>
            <a:ext cx="2339050" cy="3508575"/>
          </a:xfrm>
          <a:prstGeom prst="rect">
            <a:avLst/>
          </a:prstGeom>
          <a:noFill/>
          <a:ln>
            <a:noFill/>
          </a:ln>
        </p:spPr>
      </p:pic>
      <p:pic>
        <p:nvPicPr>
          <p:cNvPr id="171" name="Google Shape;171;p25"/>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MLA Prize for a First Book </a:t>
            </a:r>
            <a:r>
              <a:rPr lang="en" dirty="0">
                <a:solidFill>
                  <a:srgbClr val="1C6C63"/>
                </a:solidFill>
              </a:rPr>
              <a:t>Honorable Mention</a:t>
            </a:r>
            <a:endParaRPr dirty="0">
              <a:solidFill>
                <a:srgbClr val="1C6C63"/>
              </a:solidFill>
            </a:endParaRPr>
          </a:p>
          <a:p>
            <a:pPr marL="0" lvl="0" indent="0" algn="l" rtl="0">
              <a:spcBef>
                <a:spcPts val="0"/>
              </a:spcBef>
              <a:spcAft>
                <a:spcPts val="0"/>
              </a:spcAft>
              <a:buNone/>
            </a:pPr>
            <a:endParaRPr i="1" dirty="0">
              <a:solidFill>
                <a:srgbClr val="1C6C63"/>
              </a:solidFill>
            </a:endParaRPr>
          </a:p>
        </p:txBody>
      </p:sp>
      <p:sp>
        <p:nvSpPr>
          <p:cNvPr id="177" name="Google Shape;177;p26"/>
          <p:cNvSpPr txBox="1">
            <a:spLocks noGrp="1"/>
          </p:cNvSpPr>
          <p:nvPr>
            <p:ph type="body" idx="1"/>
          </p:nvPr>
        </p:nvSpPr>
        <p:spPr>
          <a:xfrm>
            <a:off x="3586800" y="1245050"/>
            <a:ext cx="5494200" cy="268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rgbClr val="222222"/>
                </a:solidFill>
                <a:latin typeface="Nunito"/>
                <a:ea typeface="Nunito"/>
                <a:cs typeface="Nunito"/>
                <a:sym typeface="Nunito"/>
              </a:rPr>
              <a:t>When I read </a:t>
            </a:r>
            <a:r>
              <a:rPr lang="en" sz="2000" i="1" dirty="0">
                <a:solidFill>
                  <a:srgbClr val="222222"/>
                </a:solidFill>
                <a:latin typeface="Nunito"/>
                <a:ea typeface="Nunito"/>
                <a:cs typeface="Nunito"/>
                <a:sym typeface="Nunito"/>
              </a:rPr>
              <a:t>Uncle Tom’s Cabin</a:t>
            </a:r>
            <a:r>
              <a:rPr lang="en" sz="2000" dirty="0">
                <a:solidFill>
                  <a:srgbClr val="222222"/>
                </a:solidFill>
                <a:latin typeface="Nunito"/>
                <a:ea typeface="Nunito"/>
                <a:cs typeface="Nunito"/>
                <a:sym typeface="Nunito"/>
              </a:rPr>
              <a:t> for the first </a:t>
            </a:r>
            <a:r>
              <a:rPr lang="en" sz="2000" dirty="0" smtClean="0">
                <a:solidFill>
                  <a:srgbClr val="222222"/>
                </a:solidFill>
                <a:latin typeface="Nunito"/>
                <a:ea typeface="Nunito"/>
                <a:cs typeface="Nunito"/>
                <a:sym typeface="Nunito"/>
              </a:rPr>
              <a:t>time, </a:t>
            </a:r>
            <a:r>
              <a:rPr lang="en" sz="2000" dirty="0">
                <a:solidFill>
                  <a:srgbClr val="222222"/>
                </a:solidFill>
                <a:latin typeface="Nunito"/>
                <a:ea typeface="Nunito"/>
                <a:cs typeface="Nunito"/>
                <a:sym typeface="Nunito"/>
              </a:rPr>
              <a:t>I was surprised to discover that the character of Uncle Tom was not the race traitor I expected he would be. When I couldn’t find a book or article to explain the change in meaning, I knew I’d found the subject of my first book.</a:t>
            </a:r>
            <a:endParaRPr sz="2000" dirty="0">
              <a:latin typeface="Nunito"/>
              <a:ea typeface="Nunito"/>
              <a:cs typeface="Nunito"/>
              <a:sym typeface="Nunito"/>
            </a:endParaRPr>
          </a:p>
        </p:txBody>
      </p:sp>
      <p:sp>
        <p:nvSpPr>
          <p:cNvPr id="178" name="Google Shape;178;p26"/>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Adena Spingarn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Uncle Tom: From Martyr to Traitor </a:t>
            </a:r>
            <a:endParaRPr sz="2400" b="1" i="1" dirty="0">
              <a:solidFill>
                <a:srgbClr val="1C6C63"/>
              </a:solidFill>
              <a:latin typeface="Cambria"/>
              <a:ea typeface="Cambria"/>
              <a:cs typeface="Cambria"/>
              <a:sym typeface="Cambria"/>
            </a:endParaRPr>
          </a:p>
        </p:txBody>
      </p:sp>
      <p:pic>
        <p:nvPicPr>
          <p:cNvPr id="179" name="Google Shape;179;p26"/>
          <p:cNvPicPr preferRelativeResize="0"/>
          <p:nvPr/>
        </p:nvPicPr>
        <p:blipFill>
          <a:blip r:embed="rId3">
            <a:alphaModFix/>
          </a:blip>
          <a:stretch>
            <a:fillRect/>
          </a:stretch>
        </p:blipFill>
        <p:spPr>
          <a:xfrm>
            <a:off x="50" y="997425"/>
            <a:ext cx="3545670" cy="3506849"/>
          </a:xfrm>
          <a:prstGeom prst="rect">
            <a:avLst/>
          </a:prstGeom>
          <a:noFill/>
          <a:ln>
            <a:noFill/>
          </a:ln>
        </p:spPr>
      </p:pic>
      <p:pic>
        <p:nvPicPr>
          <p:cNvPr id="180" name="Google Shape;180;p26"/>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186" name="Google Shape;186;p27"/>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 </a:t>
            </a:r>
            <a:endParaRPr sz="4400" b="1" i="1">
              <a:solidFill>
                <a:srgbClr val="1C6C63"/>
              </a:solidFill>
              <a:latin typeface="Oswald"/>
              <a:ea typeface="Oswald"/>
              <a:cs typeface="Oswald"/>
              <a:sym typeface="Oswald"/>
            </a:endParaRPr>
          </a:p>
        </p:txBody>
      </p:sp>
      <p:sp>
        <p:nvSpPr>
          <p:cNvPr id="187" name="Google Shape;187;p27"/>
          <p:cNvSpPr txBox="1"/>
          <p:nvPr/>
        </p:nvSpPr>
        <p:spPr>
          <a:xfrm>
            <a:off x="3171825" y="1093975"/>
            <a:ext cx="52293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222222"/>
                </a:solidFill>
                <a:latin typeface="Oswald"/>
                <a:ea typeface="Oswald"/>
                <a:cs typeface="Oswald"/>
                <a:sym typeface="Oswald"/>
              </a:rPr>
              <a:t>26th Annual </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MLA Prize for a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First Book</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Honorable Mention</a:t>
            </a:r>
            <a:endParaRPr sz="3600" b="1">
              <a:solidFill>
                <a:srgbClr val="222222"/>
              </a:solidFill>
              <a:latin typeface="Oswald"/>
              <a:ea typeface="Oswald"/>
              <a:cs typeface="Oswald"/>
              <a:sym typeface="Oswald"/>
            </a:endParaRPr>
          </a:p>
          <a:p>
            <a:pPr marL="0" lvl="0" indent="0" algn="ctr" rtl="0">
              <a:spcBef>
                <a:spcPts val="0"/>
              </a:spcBef>
              <a:spcAft>
                <a:spcPts val="0"/>
              </a:spcAft>
              <a:buNone/>
            </a:pPr>
            <a:endParaRPr sz="3600" b="1">
              <a:solidFill>
                <a:srgbClr val="1C6C63"/>
              </a:solidFill>
              <a:latin typeface="Calibri"/>
              <a:ea typeface="Calibri"/>
              <a:cs typeface="Calibri"/>
              <a:sym typeface="Calibri"/>
            </a:endParaRPr>
          </a:p>
        </p:txBody>
      </p:sp>
      <p:pic>
        <p:nvPicPr>
          <p:cNvPr id="188" name="Google Shape;188;p27"/>
          <p:cNvPicPr preferRelativeResize="0"/>
          <p:nvPr/>
        </p:nvPicPr>
        <p:blipFill>
          <a:blip r:embed="rId3">
            <a:alphaModFix/>
          </a:blip>
          <a:stretch>
            <a:fillRect/>
          </a:stretch>
        </p:blipFill>
        <p:spPr>
          <a:xfrm>
            <a:off x="50" y="975900"/>
            <a:ext cx="2338171" cy="3528375"/>
          </a:xfrm>
          <a:prstGeom prst="rect">
            <a:avLst/>
          </a:prstGeom>
          <a:noFill/>
          <a:ln>
            <a:noFill/>
          </a:ln>
        </p:spPr>
      </p:pic>
      <p:pic>
        <p:nvPicPr>
          <p:cNvPr id="189" name="Google Shape;189;p27"/>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MLA Prize for a First Book </a:t>
            </a:r>
            <a:r>
              <a:rPr lang="en" dirty="0">
                <a:solidFill>
                  <a:srgbClr val="1C6C63"/>
                </a:solidFill>
              </a:rPr>
              <a:t>Honorable Mention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195" name="Google Shape;195;p28"/>
          <p:cNvSpPr txBox="1">
            <a:spLocks noGrp="1"/>
          </p:cNvSpPr>
          <p:nvPr>
            <p:ph type="body" idx="1"/>
          </p:nvPr>
        </p:nvSpPr>
        <p:spPr>
          <a:xfrm>
            <a:off x="3586800" y="1396475"/>
            <a:ext cx="5494200" cy="253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2000" dirty="0">
                <a:solidFill>
                  <a:srgbClr val="222222"/>
                </a:solidFill>
                <a:latin typeface="Nunito"/>
                <a:ea typeface="Nunito"/>
                <a:cs typeface="Nunito"/>
                <a:sym typeface="Nunito"/>
              </a:rPr>
              <a:t>Everything began for me with Agha Shahid Ali’s poem “The Dacca Gauzes,” which manages to capture the exquisite pleasures of Oscar Wilde’s aestheticism and the brutal colonial history behind it.</a:t>
            </a:r>
            <a:endParaRPr sz="2000" dirty="0">
              <a:solidFill>
                <a:srgbClr val="222222"/>
              </a:solidFill>
              <a:latin typeface="Nunito"/>
              <a:ea typeface="Nunito"/>
              <a:cs typeface="Nunito"/>
              <a:sym typeface="Nunito"/>
            </a:endParaRPr>
          </a:p>
        </p:txBody>
      </p:sp>
      <p:sp>
        <p:nvSpPr>
          <p:cNvPr id="196" name="Google Shape;196;p28"/>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Robert Stilling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200" b="1" i="1" dirty="0">
                <a:solidFill>
                  <a:srgbClr val="1C6C63"/>
                </a:solidFill>
                <a:latin typeface="Cambria"/>
                <a:ea typeface="Cambria"/>
                <a:cs typeface="Cambria"/>
                <a:sym typeface="Cambria"/>
              </a:rPr>
              <a:t>Beginning at the End: Decadence, Modernism, and Postcolonial Poetry </a:t>
            </a:r>
            <a:endParaRPr sz="2200" b="1" i="1" dirty="0">
              <a:solidFill>
                <a:srgbClr val="1C6C63"/>
              </a:solidFill>
              <a:latin typeface="Cambria"/>
              <a:ea typeface="Cambria"/>
              <a:cs typeface="Cambria"/>
              <a:sym typeface="Cambria"/>
            </a:endParaRPr>
          </a:p>
        </p:txBody>
      </p:sp>
      <p:sp>
        <p:nvSpPr>
          <p:cNvPr id="197" name="Google Shape;197;p28"/>
          <p:cNvSpPr txBox="1"/>
          <p:nvPr/>
        </p:nvSpPr>
        <p:spPr>
          <a:xfrm>
            <a:off x="459125" y="1865150"/>
            <a:ext cx="1128600" cy="6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rage"/>
                <a:ea typeface="Average"/>
                <a:cs typeface="Average"/>
                <a:sym typeface="Average"/>
              </a:rPr>
              <a:t>Photo TK</a:t>
            </a:r>
            <a:endParaRPr>
              <a:latin typeface="Average"/>
              <a:ea typeface="Average"/>
              <a:cs typeface="Average"/>
              <a:sym typeface="Average"/>
            </a:endParaRPr>
          </a:p>
        </p:txBody>
      </p:sp>
      <p:pic>
        <p:nvPicPr>
          <p:cNvPr id="198" name="Google Shape;198;p28"/>
          <p:cNvPicPr preferRelativeResize="0"/>
          <p:nvPr/>
        </p:nvPicPr>
        <p:blipFill rotWithShape="1">
          <a:blip r:embed="rId3">
            <a:alphaModFix/>
          </a:blip>
          <a:srcRect l="26172" t="43105" b="21391"/>
          <a:stretch/>
        </p:blipFill>
        <p:spPr>
          <a:xfrm>
            <a:off x="0" y="1466062"/>
            <a:ext cx="3498647" cy="2240280"/>
          </a:xfrm>
          <a:prstGeom prst="rect">
            <a:avLst/>
          </a:prstGeom>
          <a:noFill/>
          <a:ln>
            <a:noFill/>
          </a:ln>
        </p:spPr>
      </p:pic>
      <p:pic>
        <p:nvPicPr>
          <p:cNvPr id="199" name="Google Shape;199;p28"/>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205" name="Google Shape;205;p29"/>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206" name="Google Shape;206;p29"/>
          <p:cNvSpPr txBox="1"/>
          <p:nvPr/>
        </p:nvSpPr>
        <p:spPr>
          <a:xfrm>
            <a:off x="2990075" y="1390475"/>
            <a:ext cx="5229300" cy="225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222222"/>
                </a:solidFill>
                <a:latin typeface="Oswald"/>
                <a:ea typeface="Oswald"/>
                <a:cs typeface="Oswald"/>
                <a:sym typeface="Oswald"/>
              </a:rPr>
              <a:t>35th Biennial </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Kenneth W. Mildenberger Prize</a:t>
            </a:r>
            <a:endParaRPr sz="4800" b="1">
              <a:solidFill>
                <a:srgbClr val="222222"/>
              </a:solidFill>
              <a:latin typeface="Oswald"/>
              <a:ea typeface="Oswald"/>
              <a:cs typeface="Oswald"/>
              <a:sym typeface="Oswald"/>
            </a:endParaRPr>
          </a:p>
        </p:txBody>
      </p:sp>
      <p:pic>
        <p:nvPicPr>
          <p:cNvPr id="207" name="Google Shape;207;p29"/>
          <p:cNvPicPr preferRelativeResize="0"/>
          <p:nvPr/>
        </p:nvPicPr>
        <p:blipFill>
          <a:blip r:embed="rId3">
            <a:alphaModFix/>
          </a:blip>
          <a:stretch>
            <a:fillRect/>
          </a:stretch>
        </p:blipFill>
        <p:spPr>
          <a:xfrm>
            <a:off x="50" y="975900"/>
            <a:ext cx="2363260" cy="3528375"/>
          </a:xfrm>
          <a:prstGeom prst="rect">
            <a:avLst/>
          </a:prstGeom>
          <a:noFill/>
          <a:ln>
            <a:noFill/>
          </a:ln>
        </p:spPr>
      </p:pic>
      <p:pic>
        <p:nvPicPr>
          <p:cNvPr id="208" name="Google Shape;208;p29"/>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Kenneth W. Mildenberger Prize</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214" name="Google Shape;214;p30"/>
          <p:cNvSpPr txBox="1">
            <a:spLocks noGrp="1"/>
          </p:cNvSpPr>
          <p:nvPr>
            <p:ph type="body" idx="1"/>
          </p:nvPr>
        </p:nvSpPr>
        <p:spPr>
          <a:xfrm>
            <a:off x="4112875" y="1363600"/>
            <a:ext cx="4968000" cy="280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rgbClr val="000000"/>
                </a:solidFill>
                <a:latin typeface="Nunito"/>
                <a:ea typeface="Nunito"/>
                <a:cs typeface="Nunito"/>
                <a:sym typeface="Nunito"/>
              </a:rPr>
              <a:t>We found that foreign language teachers were much more modest in their professional vision than they have a right to be and that they have the power to change young adults’ ways of seeing and acting upon the world through the language they use.</a:t>
            </a:r>
            <a:endParaRPr sz="2000" dirty="0">
              <a:solidFill>
                <a:srgbClr val="222222"/>
              </a:solidFill>
              <a:latin typeface="Nunito"/>
              <a:ea typeface="Nunito"/>
              <a:cs typeface="Nunito"/>
              <a:sym typeface="Nunito"/>
            </a:endParaRPr>
          </a:p>
        </p:txBody>
      </p:sp>
      <p:sp>
        <p:nvSpPr>
          <p:cNvPr id="215" name="Google Shape;215;p30"/>
          <p:cNvSpPr txBox="1"/>
          <p:nvPr/>
        </p:nvSpPr>
        <p:spPr>
          <a:xfrm>
            <a:off x="50" y="0"/>
            <a:ext cx="9144000" cy="12816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Claire Kramsch and Lihua Zhang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The Multilingual Instructor: What Foreign Language Teachers Say about Their Experience and Why It Matters </a:t>
            </a:r>
            <a:endParaRPr sz="2000" b="1" i="1" dirty="0">
              <a:solidFill>
                <a:srgbClr val="1C6C63"/>
              </a:solidFill>
              <a:latin typeface="Cambria"/>
              <a:ea typeface="Cambria"/>
              <a:cs typeface="Cambria"/>
              <a:sym typeface="Cambria"/>
            </a:endParaRPr>
          </a:p>
        </p:txBody>
      </p:sp>
      <p:pic>
        <p:nvPicPr>
          <p:cNvPr id="216" name="Google Shape;216;p30"/>
          <p:cNvPicPr preferRelativeResize="0"/>
          <p:nvPr/>
        </p:nvPicPr>
        <p:blipFill rotWithShape="1">
          <a:blip r:embed="rId3">
            <a:alphaModFix/>
          </a:blip>
          <a:srcRect l="3943" r="61309" b="9828"/>
          <a:stretch/>
        </p:blipFill>
        <p:spPr>
          <a:xfrm>
            <a:off x="0" y="1529925"/>
            <a:ext cx="2132401" cy="2397175"/>
          </a:xfrm>
          <a:prstGeom prst="rect">
            <a:avLst/>
          </a:prstGeom>
          <a:noFill/>
          <a:ln>
            <a:noFill/>
          </a:ln>
        </p:spPr>
      </p:pic>
      <p:pic>
        <p:nvPicPr>
          <p:cNvPr id="217" name="Google Shape;217;p30"/>
          <p:cNvPicPr preferRelativeResize="0"/>
          <p:nvPr/>
        </p:nvPicPr>
        <p:blipFill>
          <a:blip r:embed="rId4">
            <a:alphaModFix/>
          </a:blip>
          <a:stretch>
            <a:fillRect/>
          </a:stretch>
        </p:blipFill>
        <p:spPr>
          <a:xfrm>
            <a:off x="2132400" y="1529926"/>
            <a:ext cx="1891843" cy="2418123"/>
          </a:xfrm>
          <a:prstGeom prst="rect">
            <a:avLst/>
          </a:prstGeom>
          <a:noFill/>
          <a:ln>
            <a:noFill/>
          </a:ln>
        </p:spPr>
      </p:pic>
      <p:pic>
        <p:nvPicPr>
          <p:cNvPr id="218" name="Google Shape;218;p30"/>
          <p:cNvPicPr preferRelativeResize="0"/>
          <p:nvPr/>
        </p:nvPicPr>
        <p:blipFill>
          <a:blip r:embed="rId5">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0" y="451112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224" name="Google Shape;224;p31"/>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 </a:t>
            </a:r>
            <a:endParaRPr sz="4400" b="1" i="1">
              <a:solidFill>
                <a:srgbClr val="1C6C63"/>
              </a:solidFill>
              <a:latin typeface="Oswald"/>
              <a:ea typeface="Oswald"/>
              <a:cs typeface="Oswald"/>
              <a:sym typeface="Oswald"/>
            </a:endParaRPr>
          </a:p>
        </p:txBody>
      </p:sp>
      <p:sp>
        <p:nvSpPr>
          <p:cNvPr id="225" name="Google Shape;225;p31"/>
          <p:cNvSpPr txBox="1"/>
          <p:nvPr/>
        </p:nvSpPr>
        <p:spPr>
          <a:xfrm>
            <a:off x="2725975" y="1093975"/>
            <a:ext cx="6121500" cy="329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222222"/>
                </a:solidFill>
                <a:latin typeface="Oswald"/>
                <a:ea typeface="Oswald"/>
                <a:cs typeface="Oswald"/>
                <a:sym typeface="Oswald"/>
              </a:rPr>
              <a:t>15th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Morton N. Cohen Award</a:t>
            </a:r>
            <a:endParaRPr sz="3600" b="1">
              <a:solidFill>
                <a:srgbClr val="222222"/>
              </a:solidFill>
              <a:latin typeface="Oswald"/>
              <a:ea typeface="Oswald"/>
              <a:cs typeface="Oswald"/>
              <a:sym typeface="Oswald"/>
            </a:endParaRPr>
          </a:p>
          <a:p>
            <a:pPr marL="0" lvl="0" indent="0" algn="ctr" rtl="0">
              <a:spcBef>
                <a:spcPts val="0"/>
              </a:spcBef>
              <a:spcAft>
                <a:spcPts val="0"/>
              </a:spcAft>
              <a:buNone/>
            </a:pPr>
            <a:endParaRPr sz="3600" b="1">
              <a:solidFill>
                <a:srgbClr val="1C6C63"/>
              </a:solidFill>
              <a:latin typeface="Calibri"/>
              <a:ea typeface="Calibri"/>
              <a:cs typeface="Calibri"/>
              <a:sym typeface="Calibri"/>
            </a:endParaRPr>
          </a:p>
        </p:txBody>
      </p:sp>
      <p:pic>
        <p:nvPicPr>
          <p:cNvPr id="226" name="Google Shape;226;p31"/>
          <p:cNvPicPr preferRelativeResize="0"/>
          <p:nvPr/>
        </p:nvPicPr>
        <p:blipFill>
          <a:blip r:embed="rId3">
            <a:alphaModFix/>
          </a:blip>
          <a:stretch>
            <a:fillRect/>
          </a:stretch>
        </p:blipFill>
        <p:spPr>
          <a:xfrm>
            <a:off x="0" y="979325"/>
            <a:ext cx="2352252" cy="3528378"/>
          </a:xfrm>
          <a:prstGeom prst="rect">
            <a:avLst/>
          </a:prstGeom>
          <a:noFill/>
          <a:ln>
            <a:noFill/>
          </a:ln>
        </p:spPr>
      </p:pic>
      <p:pic>
        <p:nvPicPr>
          <p:cNvPr id="227" name="Google Shape;227;p31"/>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2A7D7D"/>
                </a:solidFill>
              </a:rPr>
              <a:t>William Riley Parker Prize</a:t>
            </a:r>
            <a:endParaRPr b="1" dirty="0">
              <a:solidFill>
                <a:srgbClr val="2A7D7D"/>
              </a:solidFill>
            </a:endParaRPr>
          </a:p>
          <a:p>
            <a:pPr marL="0" lvl="0" indent="0" algn="l" rtl="0">
              <a:spcBef>
                <a:spcPts val="0"/>
              </a:spcBef>
              <a:spcAft>
                <a:spcPts val="0"/>
              </a:spcAft>
              <a:buNone/>
            </a:pPr>
            <a:endParaRPr sz="2400" i="1" dirty="0">
              <a:solidFill>
                <a:srgbClr val="1C6C63"/>
              </a:solidFill>
            </a:endParaRPr>
          </a:p>
        </p:txBody>
      </p:sp>
      <p:sp>
        <p:nvSpPr>
          <p:cNvPr id="69" name="Google Shape;69;p14"/>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2A7D7D"/>
                </a:solidFill>
                <a:latin typeface="Oswald"/>
                <a:ea typeface="Oswald"/>
                <a:cs typeface="Oswald"/>
                <a:sym typeface="Oswald"/>
              </a:rPr>
              <a:t>Kamran Javadizadeh</a:t>
            </a:r>
            <a:r>
              <a:rPr lang="en" sz="2400" b="1" dirty="0">
                <a:solidFill>
                  <a:srgbClr val="1C6C63"/>
                </a:solidFill>
                <a:latin typeface="Oswald"/>
                <a:ea typeface="Oswald"/>
                <a:cs typeface="Oswald"/>
                <a:sym typeface="Oswald"/>
              </a:rPr>
              <a:t> </a:t>
            </a:r>
            <a:endParaRPr sz="2400" b="1" dirty="0">
              <a:solidFill>
                <a:srgbClr val="1C6C63"/>
              </a:solidFill>
              <a:latin typeface="Oswald"/>
              <a:ea typeface="Oswald"/>
              <a:cs typeface="Oswald"/>
              <a:sym typeface="Oswald"/>
            </a:endParaRPr>
          </a:p>
          <a:p>
            <a:pPr marL="0" lvl="0" indent="0" algn="l" rtl="0">
              <a:spcBef>
                <a:spcPts val="0"/>
              </a:spcBef>
              <a:spcAft>
                <a:spcPts val="0"/>
              </a:spcAft>
              <a:buNone/>
            </a:pPr>
            <a:r>
              <a:rPr lang="en" sz="1600" b="1" dirty="0">
                <a:solidFill>
                  <a:srgbClr val="2A7D7D"/>
                </a:solidFill>
                <a:latin typeface="Cambria"/>
                <a:ea typeface="Cambria"/>
                <a:cs typeface="Cambria"/>
                <a:sym typeface="Cambria"/>
              </a:rPr>
              <a:t>“The Atlantic Ocean Breaking on Our Heads: Claudia Rankine, Robert Lowell, and the Whiteness of the Lyric Subject” (</a:t>
            </a:r>
            <a:r>
              <a:rPr lang="en" sz="1600" b="1" i="1" dirty="0">
                <a:solidFill>
                  <a:srgbClr val="2A7D7D"/>
                </a:solidFill>
                <a:latin typeface="Cambria"/>
                <a:ea typeface="Cambria"/>
                <a:cs typeface="Cambria"/>
                <a:sym typeface="Cambria"/>
              </a:rPr>
              <a:t>PMLA</a:t>
            </a:r>
            <a:r>
              <a:rPr lang="en" sz="1600" b="1" dirty="0">
                <a:solidFill>
                  <a:srgbClr val="2A7D7D"/>
                </a:solidFill>
                <a:latin typeface="Cambria"/>
                <a:ea typeface="Cambria"/>
                <a:cs typeface="Cambria"/>
                <a:sym typeface="Cambria"/>
              </a:rPr>
              <a:t>, May 2019)</a:t>
            </a:r>
            <a:endParaRPr sz="1600" b="1" dirty="0">
              <a:solidFill>
                <a:srgbClr val="2A7D7D"/>
              </a:solidFill>
              <a:latin typeface="Cambria"/>
              <a:ea typeface="Cambria"/>
              <a:cs typeface="Cambria"/>
              <a:sym typeface="Cambria"/>
            </a:endParaRPr>
          </a:p>
        </p:txBody>
      </p:sp>
      <p:sp>
        <p:nvSpPr>
          <p:cNvPr id="70" name="Google Shape;70;p14"/>
          <p:cNvSpPr txBox="1"/>
          <p:nvPr/>
        </p:nvSpPr>
        <p:spPr>
          <a:xfrm>
            <a:off x="2942425" y="975900"/>
            <a:ext cx="5968500" cy="2892675"/>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1200"/>
              </a:spcBef>
              <a:spcAft>
                <a:spcPts val="0"/>
              </a:spcAft>
              <a:buNone/>
            </a:pPr>
            <a:r>
              <a:rPr lang="en" sz="2000" dirty="0">
                <a:solidFill>
                  <a:srgbClr val="293F3B"/>
                </a:solidFill>
                <a:latin typeface="Nunito"/>
                <a:ea typeface="Nunito"/>
                <a:cs typeface="Nunito"/>
                <a:sym typeface="Nunito"/>
              </a:rPr>
              <a:t>I was surprised to learn just how precisely and profoundly Rankine’s intuition about Lowell’s poetry—that it evinced his struggle with the construction of whiteness—was borne out by what I found in the archive. I shouldn’t have been surprised; poetry, too, is a way of knowing.</a:t>
            </a:r>
            <a:endParaRPr sz="2000" dirty="0">
              <a:solidFill>
                <a:srgbClr val="293F3B"/>
              </a:solidFill>
              <a:latin typeface="Nunito"/>
              <a:ea typeface="Nunito"/>
              <a:cs typeface="Nunito"/>
              <a:sym typeface="Nunito"/>
            </a:endParaRPr>
          </a:p>
          <a:p>
            <a:pPr marL="0" lvl="0" indent="0" algn="ctr" rtl="0">
              <a:spcBef>
                <a:spcPts val="1200"/>
              </a:spcBef>
              <a:spcAft>
                <a:spcPts val="0"/>
              </a:spcAft>
              <a:buNone/>
            </a:pPr>
            <a:endParaRPr sz="3600" b="1" dirty="0">
              <a:solidFill>
                <a:srgbClr val="1C6C63"/>
              </a:solidFill>
              <a:latin typeface="Calibri"/>
              <a:ea typeface="Calibri"/>
              <a:cs typeface="Calibri"/>
              <a:sym typeface="Calibri"/>
            </a:endParaRPr>
          </a:p>
        </p:txBody>
      </p:sp>
      <p:pic>
        <p:nvPicPr>
          <p:cNvPr id="71" name="Google Shape;71;p14"/>
          <p:cNvPicPr preferRelativeResize="0"/>
          <p:nvPr/>
        </p:nvPicPr>
        <p:blipFill>
          <a:blip r:embed="rId3">
            <a:alphaModFix/>
          </a:blip>
          <a:stretch>
            <a:fillRect/>
          </a:stretch>
        </p:blipFill>
        <p:spPr>
          <a:xfrm>
            <a:off x="50" y="975900"/>
            <a:ext cx="2822298" cy="3528373"/>
          </a:xfrm>
          <a:prstGeom prst="rect">
            <a:avLst/>
          </a:prstGeom>
          <a:noFill/>
          <a:ln>
            <a:noFill/>
          </a:ln>
        </p:spPr>
      </p:pic>
      <p:pic>
        <p:nvPicPr>
          <p:cNvPr id="72" name="Google Shape;72;p14"/>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31"/>
        <p:cNvGrpSpPr/>
        <p:nvPr/>
      </p:nvGrpSpPr>
      <p:grpSpPr>
        <a:xfrm>
          <a:off x="0" y="0"/>
          <a:ext cx="0" cy="0"/>
          <a:chOff x="0" y="0"/>
          <a:chExt cx="0" cy="0"/>
        </a:xfrm>
      </p:grpSpPr>
      <p:sp>
        <p:nvSpPr>
          <p:cNvPr id="232" name="Google Shape;232;p32"/>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Morton N. Cohen Award</a:t>
            </a:r>
            <a:endParaRPr i="1" dirty="0">
              <a:solidFill>
                <a:srgbClr val="1C6C63"/>
              </a:solidFill>
            </a:endParaRPr>
          </a:p>
        </p:txBody>
      </p:sp>
      <p:sp>
        <p:nvSpPr>
          <p:cNvPr id="233" name="Google Shape;233;p32"/>
          <p:cNvSpPr txBox="1">
            <a:spLocks noGrp="1"/>
          </p:cNvSpPr>
          <p:nvPr>
            <p:ph type="body" idx="1"/>
          </p:nvPr>
        </p:nvSpPr>
        <p:spPr>
          <a:xfrm>
            <a:off x="2716425" y="1076651"/>
            <a:ext cx="5819400" cy="28317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en" sz="2400">
                <a:solidFill>
                  <a:srgbClr val="222222"/>
                </a:solidFill>
                <a:latin typeface="Nunito"/>
                <a:ea typeface="Nunito"/>
                <a:cs typeface="Nunito"/>
                <a:sym typeface="Nunito"/>
              </a:rPr>
              <a:t>The letters are written in an ecstatic volley that reveals the unending curiosity of two polymaths delighting in each other’s thoughts.</a:t>
            </a:r>
            <a:endParaRPr sz="2400">
              <a:solidFill>
                <a:srgbClr val="222222"/>
              </a:solidFill>
              <a:latin typeface="Nunito"/>
              <a:ea typeface="Nunito"/>
              <a:cs typeface="Nunito"/>
              <a:sym typeface="Nunito"/>
            </a:endParaRPr>
          </a:p>
          <a:p>
            <a:pPr marL="0" lvl="0" indent="0" algn="l" rtl="0">
              <a:spcBef>
                <a:spcPts val="0"/>
              </a:spcBef>
              <a:spcAft>
                <a:spcPts val="1600"/>
              </a:spcAft>
              <a:buNone/>
            </a:pPr>
            <a:endParaRPr sz="2400">
              <a:solidFill>
                <a:srgbClr val="222222"/>
              </a:solidFill>
              <a:latin typeface="Nunito"/>
              <a:ea typeface="Nunito"/>
              <a:cs typeface="Nunito"/>
              <a:sym typeface="Nunito"/>
            </a:endParaRPr>
          </a:p>
        </p:txBody>
      </p:sp>
      <p:sp>
        <p:nvSpPr>
          <p:cNvPr id="234" name="Google Shape;234;p32"/>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Edward M. Burns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Questioning Minds: The Letters of Guy Davenport and Hugh Kenner</a:t>
            </a:r>
            <a:r>
              <a:rPr lang="en" sz="2000" b="1" dirty="0">
                <a:solidFill>
                  <a:srgbClr val="1C6C63"/>
                </a:solidFill>
                <a:latin typeface="Cambria"/>
                <a:ea typeface="Cambria"/>
                <a:cs typeface="Cambria"/>
                <a:sym typeface="Cambria"/>
              </a:rPr>
              <a:t>, 2 volumes</a:t>
            </a:r>
            <a:r>
              <a:rPr lang="en" sz="2000" b="1" i="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pic>
        <p:nvPicPr>
          <p:cNvPr id="235" name="Google Shape;235;p32"/>
          <p:cNvPicPr preferRelativeResize="0"/>
          <p:nvPr/>
        </p:nvPicPr>
        <p:blipFill>
          <a:blip r:embed="rId3">
            <a:alphaModFix/>
          </a:blip>
          <a:stretch>
            <a:fillRect/>
          </a:stretch>
        </p:blipFill>
        <p:spPr>
          <a:xfrm>
            <a:off x="50" y="995700"/>
            <a:ext cx="2339058" cy="3508574"/>
          </a:xfrm>
          <a:prstGeom prst="rect">
            <a:avLst/>
          </a:prstGeom>
          <a:noFill/>
          <a:ln>
            <a:noFill/>
          </a:ln>
        </p:spPr>
      </p:pic>
      <p:sp>
        <p:nvSpPr>
          <p:cNvPr id="236" name="Google Shape;236;p32"/>
          <p:cNvSpPr txBox="1"/>
          <p:nvPr/>
        </p:nvSpPr>
        <p:spPr>
          <a:xfrm>
            <a:off x="2339100" y="4176725"/>
            <a:ext cx="899100" cy="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b="1">
                <a:latin typeface="Average"/>
                <a:ea typeface="Average"/>
                <a:cs typeface="Average"/>
                <a:sym typeface="Average"/>
              </a:rPr>
              <a:t>Photo Credit: Francine Lyshak</a:t>
            </a:r>
            <a:endParaRPr sz="700" b="1">
              <a:latin typeface="Average"/>
              <a:ea typeface="Average"/>
              <a:cs typeface="Average"/>
              <a:sym typeface="Average"/>
            </a:endParaRPr>
          </a:p>
        </p:txBody>
      </p:sp>
      <p:pic>
        <p:nvPicPr>
          <p:cNvPr id="237" name="Google Shape;237;p32"/>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41"/>
        <p:cNvGrpSpPr/>
        <p:nvPr/>
      </p:nvGrpSpPr>
      <p:grpSpPr>
        <a:xfrm>
          <a:off x="0" y="0"/>
          <a:ext cx="0" cy="0"/>
          <a:chOff x="0" y="0"/>
          <a:chExt cx="0" cy="0"/>
        </a:xfrm>
      </p:grpSpPr>
      <p:sp>
        <p:nvSpPr>
          <p:cNvPr id="242" name="Google Shape;242;p33"/>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243" name="Google Shape;243;p33"/>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244" name="Google Shape;244;p33"/>
          <p:cNvSpPr txBox="1"/>
          <p:nvPr/>
        </p:nvSpPr>
        <p:spPr>
          <a:xfrm>
            <a:off x="3171825" y="1093975"/>
            <a:ext cx="52293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222222"/>
                </a:solidFill>
                <a:latin typeface="Oswald"/>
                <a:ea typeface="Oswald"/>
                <a:cs typeface="Oswald"/>
                <a:sym typeface="Oswald"/>
              </a:rPr>
              <a:t>15th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Morton N. Cohen Award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Honorable Mention</a:t>
            </a:r>
            <a:endParaRPr sz="3600" b="1">
              <a:solidFill>
                <a:srgbClr val="222222"/>
              </a:solidFill>
              <a:latin typeface="Oswald"/>
              <a:ea typeface="Oswald"/>
              <a:cs typeface="Oswald"/>
              <a:sym typeface="Oswald"/>
            </a:endParaRPr>
          </a:p>
          <a:p>
            <a:pPr marL="0" lvl="0" indent="0" algn="ctr" rtl="0">
              <a:spcBef>
                <a:spcPts val="0"/>
              </a:spcBef>
              <a:spcAft>
                <a:spcPts val="0"/>
              </a:spcAft>
              <a:buNone/>
            </a:pPr>
            <a:endParaRPr sz="3600" b="1">
              <a:solidFill>
                <a:srgbClr val="1C6C63"/>
              </a:solidFill>
              <a:latin typeface="Calibri"/>
              <a:ea typeface="Calibri"/>
              <a:cs typeface="Calibri"/>
              <a:sym typeface="Calibri"/>
            </a:endParaRPr>
          </a:p>
        </p:txBody>
      </p:sp>
      <p:pic>
        <p:nvPicPr>
          <p:cNvPr id="245" name="Google Shape;245;p33"/>
          <p:cNvPicPr preferRelativeResize="0"/>
          <p:nvPr/>
        </p:nvPicPr>
        <p:blipFill>
          <a:blip r:embed="rId3">
            <a:alphaModFix/>
          </a:blip>
          <a:stretch>
            <a:fillRect/>
          </a:stretch>
        </p:blipFill>
        <p:spPr>
          <a:xfrm>
            <a:off x="50" y="975900"/>
            <a:ext cx="2353416" cy="3528375"/>
          </a:xfrm>
          <a:prstGeom prst="rect">
            <a:avLst/>
          </a:prstGeom>
          <a:noFill/>
          <a:ln>
            <a:noFill/>
          </a:ln>
        </p:spPr>
      </p:pic>
      <p:pic>
        <p:nvPicPr>
          <p:cNvPr id="246" name="Google Shape;246;p33"/>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50"/>
        <p:cNvGrpSpPr/>
        <p:nvPr/>
      </p:nvGrpSpPr>
      <p:grpSpPr>
        <a:xfrm>
          <a:off x="0" y="0"/>
          <a:ext cx="0" cy="0"/>
          <a:chOff x="0" y="0"/>
          <a:chExt cx="0" cy="0"/>
        </a:xfrm>
      </p:grpSpPr>
      <p:sp>
        <p:nvSpPr>
          <p:cNvPr id="251" name="Google Shape;251;p34"/>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Morton N. Cohen Award </a:t>
            </a:r>
            <a:r>
              <a:rPr lang="en" dirty="0">
                <a:solidFill>
                  <a:srgbClr val="1C6C63"/>
                </a:solidFill>
              </a:rPr>
              <a:t>Honorable Mention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252" name="Google Shape;252;p34"/>
          <p:cNvSpPr txBox="1">
            <a:spLocks noGrp="1"/>
          </p:cNvSpPr>
          <p:nvPr>
            <p:ph type="body" idx="1"/>
          </p:nvPr>
        </p:nvSpPr>
        <p:spPr>
          <a:xfrm>
            <a:off x="3223350" y="1086225"/>
            <a:ext cx="5413800" cy="28317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en" sz="2000" dirty="0">
                <a:solidFill>
                  <a:srgbClr val="222222"/>
                </a:solidFill>
                <a:latin typeface="Nunito"/>
                <a:ea typeface="Nunito"/>
                <a:cs typeface="Nunito"/>
                <a:sym typeface="Nunito"/>
              </a:rPr>
              <a:t>I found the letters to be remarkably moving. Dana’s niece, Doris Atkinson, encouraged me to translate the correspondence in order to make the first Latin American Nobel Laureate’s life and words available to an English language audience.</a:t>
            </a:r>
            <a:endParaRPr sz="2000" dirty="0">
              <a:solidFill>
                <a:srgbClr val="222222"/>
              </a:solidFill>
              <a:latin typeface="Nunito"/>
              <a:ea typeface="Nunito"/>
              <a:cs typeface="Nunito"/>
              <a:sym typeface="Nunito"/>
            </a:endParaRPr>
          </a:p>
          <a:p>
            <a:pPr marL="0" lvl="0" indent="0" algn="l" rtl="0">
              <a:spcBef>
                <a:spcPts val="1200"/>
              </a:spcBef>
              <a:spcAft>
                <a:spcPts val="1600"/>
              </a:spcAft>
              <a:buNone/>
            </a:pPr>
            <a:endParaRPr dirty="0">
              <a:solidFill>
                <a:srgbClr val="222222"/>
              </a:solidFill>
              <a:latin typeface="Barlow"/>
              <a:ea typeface="Barlow"/>
              <a:cs typeface="Barlow"/>
              <a:sym typeface="Barlow"/>
            </a:endParaRPr>
          </a:p>
        </p:txBody>
      </p:sp>
      <p:sp>
        <p:nvSpPr>
          <p:cNvPr id="253" name="Google Shape;253;p34"/>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Velma García-Gorena</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Gabriela Mistral’s Letters to Doris Dana </a:t>
            </a:r>
            <a:endParaRPr sz="2400" b="1" i="1" dirty="0">
              <a:solidFill>
                <a:srgbClr val="1C6C63"/>
              </a:solidFill>
              <a:latin typeface="Cambria"/>
              <a:ea typeface="Cambria"/>
              <a:cs typeface="Cambria"/>
              <a:sym typeface="Cambria"/>
            </a:endParaRPr>
          </a:p>
        </p:txBody>
      </p:sp>
      <p:pic>
        <p:nvPicPr>
          <p:cNvPr id="254" name="Google Shape;254;p34"/>
          <p:cNvPicPr preferRelativeResize="0"/>
          <p:nvPr/>
        </p:nvPicPr>
        <p:blipFill>
          <a:blip r:embed="rId3">
            <a:alphaModFix/>
          </a:blip>
          <a:stretch>
            <a:fillRect/>
          </a:stretch>
        </p:blipFill>
        <p:spPr>
          <a:xfrm>
            <a:off x="50" y="997800"/>
            <a:ext cx="2828747" cy="3506475"/>
          </a:xfrm>
          <a:prstGeom prst="rect">
            <a:avLst/>
          </a:prstGeom>
          <a:noFill/>
          <a:ln>
            <a:noFill/>
          </a:ln>
        </p:spPr>
      </p:pic>
      <p:pic>
        <p:nvPicPr>
          <p:cNvPr id="255" name="Google Shape;255;p34"/>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59"/>
        <p:cNvGrpSpPr/>
        <p:nvPr/>
      </p:nvGrpSpPr>
      <p:grpSpPr>
        <a:xfrm>
          <a:off x="0" y="0"/>
          <a:ext cx="0" cy="0"/>
          <a:chOff x="0" y="0"/>
          <a:chExt cx="0" cy="0"/>
        </a:xfrm>
      </p:grpSpPr>
      <p:sp>
        <p:nvSpPr>
          <p:cNvPr id="260" name="Google Shape;260;p35"/>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261" name="Google Shape;261;p35"/>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 </a:t>
            </a:r>
            <a:endParaRPr sz="4400" b="1" i="1">
              <a:solidFill>
                <a:srgbClr val="1C6C63"/>
              </a:solidFill>
              <a:latin typeface="Oswald"/>
              <a:ea typeface="Oswald"/>
              <a:cs typeface="Oswald"/>
              <a:sym typeface="Oswald"/>
            </a:endParaRPr>
          </a:p>
        </p:txBody>
      </p:sp>
      <p:sp>
        <p:nvSpPr>
          <p:cNvPr id="262" name="Google Shape;262;p35"/>
          <p:cNvSpPr txBox="1"/>
          <p:nvPr/>
        </p:nvSpPr>
        <p:spPr>
          <a:xfrm>
            <a:off x="3171825" y="1093975"/>
            <a:ext cx="52293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222222"/>
                </a:solidFill>
                <a:latin typeface="Oswald"/>
                <a:ea typeface="Oswald"/>
                <a:cs typeface="Oswald"/>
                <a:sym typeface="Oswald"/>
              </a:rPr>
              <a:t>29th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Katherine Singer Kovacs Prize</a:t>
            </a:r>
            <a:endParaRPr sz="3600" b="1">
              <a:solidFill>
                <a:srgbClr val="222222"/>
              </a:solidFill>
              <a:latin typeface="Oswald"/>
              <a:ea typeface="Oswald"/>
              <a:cs typeface="Oswald"/>
              <a:sym typeface="Oswald"/>
            </a:endParaRPr>
          </a:p>
          <a:p>
            <a:pPr marL="0" lvl="0" indent="0" algn="ctr" rtl="0">
              <a:spcBef>
                <a:spcPts val="0"/>
              </a:spcBef>
              <a:spcAft>
                <a:spcPts val="0"/>
              </a:spcAft>
              <a:buNone/>
            </a:pPr>
            <a:endParaRPr sz="3600" b="1">
              <a:solidFill>
                <a:srgbClr val="1C6C63"/>
              </a:solidFill>
              <a:latin typeface="Calibri"/>
              <a:ea typeface="Calibri"/>
              <a:cs typeface="Calibri"/>
              <a:sym typeface="Calibri"/>
            </a:endParaRPr>
          </a:p>
        </p:txBody>
      </p:sp>
      <p:pic>
        <p:nvPicPr>
          <p:cNvPr id="263" name="Google Shape;263;p35"/>
          <p:cNvPicPr preferRelativeResize="0"/>
          <p:nvPr/>
        </p:nvPicPr>
        <p:blipFill>
          <a:blip r:embed="rId3">
            <a:alphaModFix/>
          </a:blip>
          <a:stretch>
            <a:fillRect/>
          </a:stretch>
        </p:blipFill>
        <p:spPr>
          <a:xfrm>
            <a:off x="50" y="975900"/>
            <a:ext cx="2353556" cy="3528374"/>
          </a:xfrm>
          <a:prstGeom prst="rect">
            <a:avLst/>
          </a:prstGeom>
          <a:noFill/>
          <a:ln>
            <a:noFill/>
          </a:ln>
        </p:spPr>
      </p:pic>
      <p:pic>
        <p:nvPicPr>
          <p:cNvPr id="264" name="Google Shape;264;p35"/>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Katherine Singer Kovacs Prize</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270" name="Google Shape;270;p36"/>
          <p:cNvSpPr txBox="1">
            <a:spLocks noGrp="1"/>
          </p:cNvSpPr>
          <p:nvPr>
            <p:ph type="body" idx="1"/>
          </p:nvPr>
        </p:nvSpPr>
        <p:spPr>
          <a:xfrm>
            <a:off x="3634625" y="1396476"/>
            <a:ext cx="4629300" cy="2536800"/>
          </a:xfrm>
          <a:prstGeom prst="rect">
            <a:avLst/>
          </a:prstGeom>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r>
              <a:rPr lang="en" sz="3000" dirty="0">
                <a:solidFill>
                  <a:srgbClr val="222222"/>
                </a:solidFill>
                <a:latin typeface="Nunito"/>
                <a:ea typeface="Nunito"/>
                <a:cs typeface="Nunito"/>
                <a:sym typeface="Nunito"/>
              </a:rPr>
              <a:t>I now have quite a large collection of Brazilian fanzines from the </a:t>
            </a:r>
            <a:r>
              <a:rPr lang="en" sz="3000" dirty="0" smtClean="0">
                <a:solidFill>
                  <a:srgbClr val="222222"/>
                </a:solidFill>
                <a:latin typeface="Nunito"/>
                <a:ea typeface="Nunito"/>
                <a:cs typeface="Nunito"/>
                <a:sym typeface="Nunito"/>
              </a:rPr>
              <a:t>1900s to the 1920s</a:t>
            </a:r>
            <a:r>
              <a:rPr lang="en" sz="3000" dirty="0">
                <a:solidFill>
                  <a:srgbClr val="222222"/>
                </a:solidFill>
                <a:latin typeface="Nunito"/>
                <a:ea typeface="Nunito"/>
                <a:cs typeface="Nunito"/>
                <a:sym typeface="Nunito"/>
              </a:rPr>
              <a:t>.</a:t>
            </a:r>
            <a:endParaRPr sz="3000" dirty="0">
              <a:solidFill>
                <a:srgbClr val="222222"/>
              </a:solidFill>
              <a:latin typeface="Nunito"/>
              <a:ea typeface="Nunito"/>
              <a:cs typeface="Nunito"/>
              <a:sym typeface="Nunito"/>
            </a:endParaRPr>
          </a:p>
          <a:p>
            <a:pPr marL="0" lvl="0" indent="0" algn="l" rtl="0">
              <a:spcBef>
                <a:spcPts val="1200"/>
              </a:spcBef>
              <a:spcAft>
                <a:spcPts val="1600"/>
              </a:spcAft>
              <a:buNone/>
            </a:pPr>
            <a:endParaRPr dirty="0">
              <a:solidFill>
                <a:srgbClr val="222222"/>
              </a:solidFill>
              <a:latin typeface="Barlow"/>
              <a:ea typeface="Barlow"/>
              <a:cs typeface="Barlow"/>
              <a:sym typeface="Barlow"/>
            </a:endParaRPr>
          </a:p>
        </p:txBody>
      </p:sp>
      <p:sp>
        <p:nvSpPr>
          <p:cNvPr id="271" name="Google Shape;271;p36"/>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Maite Conde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Foundational Films: Early Cinema and Modernity in Brazil </a:t>
            </a:r>
            <a:endParaRPr sz="2400" b="1" i="1" dirty="0">
              <a:solidFill>
                <a:srgbClr val="1C6C63"/>
              </a:solidFill>
              <a:latin typeface="Cambria"/>
              <a:ea typeface="Cambria"/>
              <a:cs typeface="Cambria"/>
              <a:sym typeface="Cambria"/>
            </a:endParaRPr>
          </a:p>
        </p:txBody>
      </p:sp>
      <p:pic>
        <p:nvPicPr>
          <p:cNvPr id="272" name="Google Shape;272;p36"/>
          <p:cNvPicPr preferRelativeResize="0"/>
          <p:nvPr/>
        </p:nvPicPr>
        <p:blipFill>
          <a:blip r:embed="rId3">
            <a:alphaModFix/>
          </a:blip>
          <a:stretch>
            <a:fillRect/>
          </a:stretch>
        </p:blipFill>
        <p:spPr>
          <a:xfrm>
            <a:off x="50" y="995700"/>
            <a:ext cx="3023670" cy="3508575"/>
          </a:xfrm>
          <a:prstGeom prst="rect">
            <a:avLst/>
          </a:prstGeom>
          <a:noFill/>
          <a:ln>
            <a:noFill/>
          </a:ln>
        </p:spPr>
      </p:pic>
      <p:pic>
        <p:nvPicPr>
          <p:cNvPr id="273" name="Google Shape;273;p36"/>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77"/>
        <p:cNvGrpSpPr/>
        <p:nvPr/>
      </p:nvGrpSpPr>
      <p:grpSpPr>
        <a:xfrm>
          <a:off x="0" y="0"/>
          <a:ext cx="0" cy="0"/>
          <a:chOff x="0" y="0"/>
          <a:chExt cx="0" cy="0"/>
        </a:xfrm>
      </p:grpSpPr>
      <p:sp>
        <p:nvSpPr>
          <p:cNvPr id="278" name="Google Shape;278;p37"/>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279" name="Google Shape;279;p37"/>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280" name="Google Shape;280;p37"/>
          <p:cNvSpPr txBox="1"/>
          <p:nvPr/>
        </p:nvSpPr>
        <p:spPr>
          <a:xfrm>
            <a:off x="2592075" y="1093975"/>
            <a:ext cx="6246000" cy="274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27th Annual</a:t>
            </a:r>
            <a:r>
              <a:rPr lang="en" sz="3600" b="1">
                <a:solidFill>
                  <a:srgbClr val="222222"/>
                </a:solidFill>
                <a:latin typeface="Oswald"/>
                <a:ea typeface="Oswald"/>
                <a:cs typeface="Oswald"/>
                <a:sym typeface="Oswald"/>
              </a:rPr>
              <a:t> </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Comparative Literary Studies</a:t>
            </a:r>
            <a:endParaRPr sz="3600" b="1">
              <a:solidFill>
                <a:srgbClr val="222222"/>
              </a:solidFill>
              <a:latin typeface="Oswald"/>
              <a:ea typeface="Oswald"/>
              <a:cs typeface="Oswald"/>
              <a:sym typeface="Oswald"/>
            </a:endParaRPr>
          </a:p>
        </p:txBody>
      </p:sp>
      <p:pic>
        <p:nvPicPr>
          <p:cNvPr id="281" name="Google Shape;281;p37"/>
          <p:cNvPicPr preferRelativeResize="0"/>
          <p:nvPr/>
        </p:nvPicPr>
        <p:blipFill>
          <a:blip r:embed="rId3">
            <a:alphaModFix/>
          </a:blip>
          <a:stretch>
            <a:fillRect/>
          </a:stretch>
        </p:blipFill>
        <p:spPr>
          <a:xfrm>
            <a:off x="0" y="975900"/>
            <a:ext cx="2351646" cy="3528375"/>
          </a:xfrm>
          <a:prstGeom prst="rect">
            <a:avLst/>
          </a:prstGeom>
          <a:noFill/>
          <a:ln>
            <a:noFill/>
          </a:ln>
        </p:spPr>
      </p:pic>
      <p:sp>
        <p:nvSpPr>
          <p:cNvPr id="282" name="Google Shape;282;p37"/>
          <p:cNvSpPr txBox="1"/>
          <p:nvPr/>
        </p:nvSpPr>
        <p:spPr>
          <a:xfrm>
            <a:off x="50" y="4504275"/>
            <a:ext cx="2073300" cy="6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b="1" dirty="0">
                <a:latin typeface="Average"/>
                <a:ea typeface="Average"/>
                <a:cs typeface="Average"/>
                <a:sym typeface="Average"/>
              </a:rPr>
              <a:t>Cover Illustration: Sharon Kung and Calvin Thomas (2017), Marika Brussel Dance Company, San Francisco Movement Arts Festival, Grace Cathedral, San Francisco, CA. Performance videography by Andy Mogg.</a:t>
            </a:r>
            <a:endParaRPr sz="700" dirty="0">
              <a:latin typeface="Average"/>
              <a:ea typeface="Average"/>
              <a:cs typeface="Average"/>
              <a:sym typeface="Average"/>
            </a:endParaRPr>
          </a:p>
        </p:txBody>
      </p:sp>
      <p:pic>
        <p:nvPicPr>
          <p:cNvPr id="283" name="Google Shape;283;p37"/>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87"/>
        <p:cNvGrpSpPr/>
        <p:nvPr/>
      </p:nvGrpSpPr>
      <p:grpSpPr>
        <a:xfrm>
          <a:off x="0" y="0"/>
          <a:ext cx="0" cy="0"/>
          <a:chOff x="0" y="0"/>
          <a:chExt cx="0" cy="0"/>
        </a:xfrm>
      </p:grpSpPr>
      <p:sp>
        <p:nvSpPr>
          <p:cNvPr id="288" name="Google Shape;288;p38"/>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C6C63"/>
                </a:solidFill>
              </a:rPr>
              <a:t>Aldo and Jeanne Scaglione Prize for Comparative Literary Studies</a:t>
            </a:r>
            <a:endParaRPr sz="21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289" name="Google Shape;289;p38"/>
          <p:cNvSpPr txBox="1">
            <a:spLocks noGrp="1"/>
          </p:cNvSpPr>
          <p:nvPr>
            <p:ph type="body" idx="1"/>
          </p:nvPr>
        </p:nvSpPr>
        <p:spPr>
          <a:xfrm>
            <a:off x="3223350" y="1086225"/>
            <a:ext cx="4944900" cy="2831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200">
                <a:solidFill>
                  <a:srgbClr val="222222"/>
                </a:solidFill>
                <a:latin typeface="Nunito"/>
                <a:ea typeface="Nunito"/>
                <a:cs typeface="Nunito"/>
                <a:sym typeface="Nunito"/>
              </a:rPr>
              <a:t>I never cease to be surprised by the medieval world’s ability to live with strangeness. </a:t>
            </a:r>
            <a:endParaRPr sz="2200">
              <a:solidFill>
                <a:srgbClr val="222222"/>
              </a:solidFill>
              <a:latin typeface="Nunito"/>
              <a:ea typeface="Nunito"/>
              <a:cs typeface="Nunito"/>
              <a:sym typeface="Nunito"/>
            </a:endParaRPr>
          </a:p>
          <a:p>
            <a:pPr marL="0" lvl="0" indent="0" algn="l" rtl="0">
              <a:spcBef>
                <a:spcPts val="1200"/>
              </a:spcBef>
              <a:spcAft>
                <a:spcPts val="1600"/>
              </a:spcAft>
              <a:buNone/>
            </a:pPr>
            <a:r>
              <a:rPr lang="en" sz="2200">
                <a:solidFill>
                  <a:srgbClr val="222222"/>
                </a:solidFill>
                <a:latin typeface="Nunito"/>
                <a:ea typeface="Nunito"/>
                <a:cs typeface="Nunito"/>
                <a:sym typeface="Nunito"/>
              </a:rPr>
              <a:t>I danced for many years and took technique class the entire time I was writing this book. I could not have written it without this training.</a:t>
            </a:r>
            <a:endParaRPr sz="2200">
              <a:solidFill>
                <a:srgbClr val="222222"/>
              </a:solidFill>
              <a:latin typeface="Nunito"/>
              <a:ea typeface="Nunito"/>
              <a:cs typeface="Nunito"/>
              <a:sym typeface="Nunito"/>
            </a:endParaRPr>
          </a:p>
        </p:txBody>
      </p:sp>
      <p:sp>
        <p:nvSpPr>
          <p:cNvPr id="290" name="Google Shape;290;p38"/>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Seeta Chaganti</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200" b="1" i="1" dirty="0">
                <a:solidFill>
                  <a:srgbClr val="1C6C63"/>
                </a:solidFill>
                <a:latin typeface="Cambria"/>
                <a:ea typeface="Cambria"/>
                <a:cs typeface="Cambria"/>
                <a:sym typeface="Cambria"/>
              </a:rPr>
              <a:t>Strange Footing: Poetic Form and Dance in the Late Middle Ages  </a:t>
            </a:r>
            <a:endParaRPr sz="2200" b="1" i="1" dirty="0">
              <a:solidFill>
                <a:srgbClr val="1C6C63"/>
              </a:solidFill>
              <a:latin typeface="Cambria"/>
              <a:ea typeface="Cambria"/>
              <a:cs typeface="Cambria"/>
              <a:sym typeface="Cambria"/>
            </a:endParaRPr>
          </a:p>
        </p:txBody>
      </p:sp>
      <p:pic>
        <p:nvPicPr>
          <p:cNvPr id="292" name="Google Shape;292;p38"/>
          <p:cNvPicPr preferRelativeResize="0"/>
          <p:nvPr/>
        </p:nvPicPr>
        <p:blipFill>
          <a:blip r:embed="rId3">
            <a:alphaModFix/>
          </a:blip>
          <a:stretch>
            <a:fillRect/>
          </a:stretch>
        </p:blipFill>
        <p:spPr>
          <a:xfrm>
            <a:off x="7575375" y="4167775"/>
            <a:ext cx="1568674" cy="9758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995702"/>
            <a:ext cx="2465962" cy="35112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296"/>
        <p:cNvGrpSpPr/>
        <p:nvPr/>
      </p:nvGrpSpPr>
      <p:grpSpPr>
        <a:xfrm>
          <a:off x="0" y="0"/>
          <a:ext cx="0" cy="0"/>
          <a:chOff x="0" y="0"/>
          <a:chExt cx="0" cy="0"/>
        </a:xfrm>
      </p:grpSpPr>
      <p:sp>
        <p:nvSpPr>
          <p:cNvPr id="297" name="Google Shape;297;p39"/>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298" name="Google Shape;298;p39"/>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 </a:t>
            </a:r>
            <a:endParaRPr sz="4400" b="1" i="1">
              <a:solidFill>
                <a:srgbClr val="1C6C63"/>
              </a:solidFill>
              <a:latin typeface="Oswald"/>
              <a:ea typeface="Oswald"/>
              <a:cs typeface="Oswald"/>
              <a:sym typeface="Oswald"/>
            </a:endParaRPr>
          </a:p>
        </p:txBody>
      </p:sp>
      <p:sp>
        <p:nvSpPr>
          <p:cNvPr id="299" name="Google Shape;299;p39"/>
          <p:cNvSpPr txBox="1"/>
          <p:nvPr/>
        </p:nvSpPr>
        <p:spPr>
          <a:xfrm>
            <a:off x="2706875" y="1084425"/>
            <a:ext cx="5997300" cy="19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27th Annual </a:t>
            </a:r>
            <a:endParaRPr sz="30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French and Francophone Studies</a:t>
            </a:r>
            <a:endParaRPr sz="3600" b="1">
              <a:solidFill>
                <a:srgbClr val="222222"/>
              </a:solidFill>
              <a:latin typeface="Oswald"/>
              <a:ea typeface="Oswald"/>
              <a:cs typeface="Oswald"/>
              <a:sym typeface="Oswald"/>
            </a:endParaRPr>
          </a:p>
        </p:txBody>
      </p:sp>
      <p:pic>
        <p:nvPicPr>
          <p:cNvPr id="300" name="Google Shape;300;p39"/>
          <p:cNvPicPr preferRelativeResize="0"/>
          <p:nvPr/>
        </p:nvPicPr>
        <p:blipFill>
          <a:blip r:embed="rId3">
            <a:alphaModFix/>
          </a:blip>
          <a:stretch>
            <a:fillRect/>
          </a:stretch>
        </p:blipFill>
        <p:spPr>
          <a:xfrm>
            <a:off x="50" y="975900"/>
            <a:ext cx="2348329" cy="3528376"/>
          </a:xfrm>
          <a:prstGeom prst="rect">
            <a:avLst/>
          </a:prstGeom>
          <a:noFill/>
          <a:ln>
            <a:noFill/>
          </a:ln>
        </p:spPr>
      </p:pic>
      <p:pic>
        <p:nvPicPr>
          <p:cNvPr id="301" name="Google Shape;301;p39"/>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1C6C63"/>
                </a:solidFill>
              </a:rPr>
              <a:t>Aldo and Jeanne Scaglione Prize for French and Francophone Studies</a:t>
            </a:r>
            <a:endParaRPr sz="20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307" name="Google Shape;307;p40"/>
          <p:cNvSpPr txBox="1">
            <a:spLocks noGrp="1"/>
          </p:cNvSpPr>
          <p:nvPr>
            <p:ph type="body" idx="1"/>
          </p:nvPr>
        </p:nvSpPr>
        <p:spPr>
          <a:xfrm>
            <a:off x="3462475" y="1406025"/>
            <a:ext cx="4935600" cy="280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222222"/>
                </a:solidFill>
                <a:latin typeface="Nunito"/>
                <a:ea typeface="Nunito"/>
                <a:cs typeface="Nunito"/>
                <a:sym typeface="Nunito"/>
              </a:rPr>
              <a:t>I have been interested in what women readers, including myself, actually choose to read “just” for </a:t>
            </a:r>
            <a:r>
              <a:rPr lang="en" sz="2400" dirty="0" smtClean="0">
                <a:solidFill>
                  <a:srgbClr val="222222"/>
                </a:solidFill>
                <a:latin typeface="Nunito"/>
                <a:ea typeface="Nunito"/>
                <a:cs typeface="Nunito"/>
                <a:sym typeface="Nunito"/>
              </a:rPr>
              <a:t>pleasure—and </a:t>
            </a:r>
            <a:r>
              <a:rPr lang="en" sz="2400" dirty="0">
                <a:solidFill>
                  <a:srgbClr val="222222"/>
                </a:solidFill>
                <a:latin typeface="Nunito"/>
                <a:ea typeface="Nunito"/>
                <a:cs typeface="Nunito"/>
                <a:sym typeface="Nunito"/>
              </a:rPr>
              <a:t>I felt it was time to give serious attention to the sheer delight of getting lost in a book.</a:t>
            </a:r>
            <a:endParaRPr sz="2400" dirty="0">
              <a:solidFill>
                <a:srgbClr val="222222"/>
              </a:solidFill>
              <a:latin typeface="Nunito"/>
              <a:ea typeface="Nunito"/>
              <a:cs typeface="Nunito"/>
              <a:sym typeface="Nunito"/>
            </a:endParaRPr>
          </a:p>
        </p:txBody>
      </p:sp>
      <p:sp>
        <p:nvSpPr>
          <p:cNvPr id="308" name="Google Shape;308;p40"/>
          <p:cNvSpPr txBox="1"/>
          <p:nvPr/>
        </p:nvSpPr>
        <p:spPr>
          <a:xfrm>
            <a:off x="50" y="0"/>
            <a:ext cx="9144000" cy="1253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Diana Holmes</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Middlebrow Matters: Women’s Reading and the Literary Canon in France since the Belle Époque </a:t>
            </a:r>
            <a:endParaRPr sz="2000" b="1" i="1" dirty="0">
              <a:solidFill>
                <a:srgbClr val="1C6C63"/>
              </a:solidFill>
              <a:latin typeface="Cambria"/>
              <a:ea typeface="Cambria"/>
              <a:cs typeface="Cambria"/>
              <a:sym typeface="Cambria"/>
            </a:endParaRPr>
          </a:p>
        </p:txBody>
      </p:sp>
      <p:pic>
        <p:nvPicPr>
          <p:cNvPr id="309" name="Google Shape;309;p40"/>
          <p:cNvPicPr preferRelativeResize="0"/>
          <p:nvPr/>
        </p:nvPicPr>
        <p:blipFill rotWithShape="1">
          <a:blip r:embed="rId3">
            <a:alphaModFix/>
          </a:blip>
          <a:srcRect l="41564"/>
          <a:stretch/>
        </p:blipFill>
        <p:spPr>
          <a:xfrm>
            <a:off x="1" y="1253100"/>
            <a:ext cx="2849702" cy="3251174"/>
          </a:xfrm>
          <a:prstGeom prst="rect">
            <a:avLst/>
          </a:prstGeom>
          <a:noFill/>
          <a:ln>
            <a:noFill/>
          </a:ln>
        </p:spPr>
      </p:pic>
      <p:pic>
        <p:nvPicPr>
          <p:cNvPr id="310" name="Google Shape;310;p40"/>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14"/>
        <p:cNvGrpSpPr/>
        <p:nvPr/>
      </p:nvGrpSpPr>
      <p:grpSpPr>
        <a:xfrm>
          <a:off x="0" y="0"/>
          <a:ext cx="0" cy="0"/>
          <a:chOff x="0" y="0"/>
          <a:chExt cx="0" cy="0"/>
        </a:xfrm>
      </p:grpSpPr>
      <p:sp>
        <p:nvSpPr>
          <p:cNvPr id="315" name="Google Shape;315;p41"/>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316" name="Google Shape;316;p41"/>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317" name="Google Shape;317;p41"/>
          <p:cNvSpPr txBox="1"/>
          <p:nvPr/>
        </p:nvSpPr>
        <p:spPr>
          <a:xfrm>
            <a:off x="2993800" y="1093975"/>
            <a:ext cx="5671800" cy="211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15th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a Translation of a Literary Work</a:t>
            </a:r>
            <a:endParaRPr sz="3600" b="1">
              <a:solidFill>
                <a:srgbClr val="222222"/>
              </a:solidFill>
              <a:latin typeface="Oswald"/>
              <a:ea typeface="Oswald"/>
              <a:cs typeface="Oswald"/>
              <a:sym typeface="Oswald"/>
            </a:endParaRPr>
          </a:p>
        </p:txBody>
      </p:sp>
      <p:pic>
        <p:nvPicPr>
          <p:cNvPr id="318" name="Google Shape;318;p41"/>
          <p:cNvPicPr preferRelativeResize="0"/>
          <p:nvPr/>
        </p:nvPicPr>
        <p:blipFill>
          <a:blip r:embed="rId3">
            <a:alphaModFix/>
          </a:blip>
          <a:stretch>
            <a:fillRect/>
          </a:stretch>
        </p:blipFill>
        <p:spPr>
          <a:xfrm>
            <a:off x="50" y="975900"/>
            <a:ext cx="2469864" cy="3528377"/>
          </a:xfrm>
          <a:prstGeom prst="rect">
            <a:avLst/>
          </a:prstGeom>
          <a:noFill/>
          <a:ln>
            <a:noFill/>
          </a:ln>
        </p:spPr>
      </p:pic>
      <p:pic>
        <p:nvPicPr>
          <p:cNvPr id="319" name="Google Shape;319;p41"/>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rgbClr val="1C6C63"/>
              </a:solidFill>
              <a:latin typeface="Cambria"/>
              <a:ea typeface="Cambria"/>
              <a:cs typeface="Cambria"/>
              <a:sym typeface="Cambria"/>
            </a:endParaRPr>
          </a:p>
          <a:p>
            <a:pPr marL="0" lvl="0" indent="0" algn="l" rtl="0">
              <a:spcBef>
                <a:spcPts val="0"/>
              </a:spcBef>
              <a:spcAft>
                <a:spcPts val="0"/>
              </a:spcAft>
              <a:buNone/>
            </a:pPr>
            <a:endParaRPr sz="2400" i="1" dirty="0">
              <a:solidFill>
                <a:srgbClr val="1C6C63"/>
              </a:solidFill>
            </a:endParaRPr>
          </a:p>
        </p:txBody>
      </p:sp>
      <p:sp>
        <p:nvSpPr>
          <p:cNvPr id="78" name="Google Shape;78;p15"/>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79" name="Google Shape;79;p15"/>
          <p:cNvSpPr txBox="1"/>
          <p:nvPr/>
        </p:nvSpPr>
        <p:spPr>
          <a:xfrm>
            <a:off x="3171825" y="1093975"/>
            <a:ext cx="52293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solidFill>
                  <a:srgbClr val="222222"/>
                </a:solidFill>
                <a:latin typeface="Oswald"/>
                <a:ea typeface="Oswald"/>
                <a:cs typeface="Oswald"/>
                <a:sym typeface="Oswald"/>
              </a:rPr>
              <a:t>56th Annual </a:t>
            </a:r>
            <a:endParaRPr sz="4000" b="1" dirty="0">
              <a:solidFill>
                <a:srgbClr val="222222"/>
              </a:solidFill>
              <a:latin typeface="Oswald"/>
              <a:ea typeface="Oswald"/>
              <a:cs typeface="Oswald"/>
              <a:sym typeface="Oswald"/>
            </a:endParaRPr>
          </a:p>
          <a:p>
            <a:pPr marL="0" lvl="0" indent="0" algn="ctr" rtl="0">
              <a:spcBef>
                <a:spcPts val="0"/>
              </a:spcBef>
              <a:spcAft>
                <a:spcPts val="0"/>
              </a:spcAft>
              <a:buNone/>
            </a:pPr>
            <a:r>
              <a:rPr lang="en" sz="4000" b="1" dirty="0">
                <a:solidFill>
                  <a:srgbClr val="222222"/>
                </a:solidFill>
                <a:latin typeface="Oswald"/>
                <a:ea typeface="Oswald"/>
                <a:cs typeface="Oswald"/>
                <a:sym typeface="Oswald"/>
              </a:rPr>
              <a:t>William Riley Parker Prize</a:t>
            </a:r>
            <a:endParaRPr sz="4000" b="1" dirty="0">
              <a:solidFill>
                <a:srgbClr val="222222"/>
              </a:solidFill>
              <a:latin typeface="Oswald"/>
              <a:ea typeface="Oswald"/>
              <a:cs typeface="Oswald"/>
              <a:sym typeface="Oswald"/>
            </a:endParaRPr>
          </a:p>
          <a:p>
            <a:pPr marL="0" lvl="0" indent="0" algn="ctr" rtl="0">
              <a:spcBef>
                <a:spcPts val="0"/>
              </a:spcBef>
              <a:spcAft>
                <a:spcPts val="0"/>
              </a:spcAft>
              <a:buNone/>
            </a:pPr>
            <a:r>
              <a:rPr lang="en" sz="3600" b="1" dirty="0">
                <a:solidFill>
                  <a:srgbClr val="222222"/>
                </a:solidFill>
                <a:latin typeface="Oswald"/>
                <a:ea typeface="Oswald"/>
                <a:cs typeface="Oswald"/>
                <a:sym typeface="Oswald"/>
              </a:rPr>
              <a:t>Honorable Mention</a:t>
            </a:r>
            <a:endParaRPr sz="3600" b="1" dirty="0">
              <a:solidFill>
                <a:srgbClr val="222222"/>
              </a:solidFill>
              <a:latin typeface="Oswald"/>
              <a:ea typeface="Oswald"/>
              <a:cs typeface="Oswald"/>
              <a:sym typeface="Oswald"/>
            </a:endParaRPr>
          </a:p>
          <a:p>
            <a:pPr marL="0" lvl="0" indent="0" algn="ctr" rtl="0">
              <a:spcBef>
                <a:spcPts val="0"/>
              </a:spcBef>
              <a:spcAft>
                <a:spcPts val="0"/>
              </a:spcAft>
              <a:buNone/>
            </a:pPr>
            <a:endParaRPr sz="3600" b="1" dirty="0">
              <a:solidFill>
                <a:srgbClr val="1C6C63"/>
              </a:solidFill>
              <a:latin typeface="Calibri"/>
              <a:ea typeface="Calibri"/>
              <a:cs typeface="Calibri"/>
              <a:sym typeface="Calibri"/>
            </a:endParaRPr>
          </a:p>
        </p:txBody>
      </p:sp>
      <p:pic>
        <p:nvPicPr>
          <p:cNvPr id="80" name="Google Shape;80;p15"/>
          <p:cNvPicPr preferRelativeResize="0"/>
          <p:nvPr/>
        </p:nvPicPr>
        <p:blipFill>
          <a:blip r:embed="rId3">
            <a:alphaModFix/>
          </a:blip>
          <a:stretch>
            <a:fillRect/>
          </a:stretch>
        </p:blipFill>
        <p:spPr>
          <a:xfrm>
            <a:off x="0" y="975900"/>
            <a:ext cx="2520270" cy="3528373"/>
          </a:xfrm>
          <a:prstGeom prst="rect">
            <a:avLst/>
          </a:prstGeom>
          <a:noFill/>
          <a:ln>
            <a:noFill/>
          </a:ln>
        </p:spPr>
      </p:pic>
      <p:pic>
        <p:nvPicPr>
          <p:cNvPr id="81" name="Google Shape;81;p15"/>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23"/>
        <p:cNvGrpSpPr/>
        <p:nvPr/>
      </p:nvGrpSpPr>
      <p:grpSpPr>
        <a:xfrm>
          <a:off x="0" y="0"/>
          <a:ext cx="0" cy="0"/>
          <a:chOff x="0" y="0"/>
          <a:chExt cx="0" cy="0"/>
        </a:xfrm>
      </p:grpSpPr>
      <p:sp>
        <p:nvSpPr>
          <p:cNvPr id="324" name="Google Shape;324;p42"/>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1C6C63"/>
                </a:solidFill>
              </a:rPr>
              <a:t>Aldo and Jeanne Scaglione Prize for a Translation of a Literary Work</a:t>
            </a:r>
            <a:endParaRPr sz="20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325" name="Google Shape;325;p42"/>
          <p:cNvSpPr txBox="1">
            <a:spLocks noGrp="1"/>
          </p:cNvSpPr>
          <p:nvPr>
            <p:ph type="body" idx="1"/>
          </p:nvPr>
        </p:nvSpPr>
        <p:spPr>
          <a:xfrm>
            <a:off x="3108575" y="1124475"/>
            <a:ext cx="5031000" cy="308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222222"/>
                </a:solidFill>
                <a:latin typeface="Nunito"/>
                <a:ea typeface="Nunito"/>
                <a:cs typeface="Nunito"/>
                <a:sym typeface="Nunito"/>
              </a:rPr>
              <a:t>Although Chamoiseau’s first novel stole my heart in </a:t>
            </a:r>
            <a:r>
              <a:rPr lang="en" sz="2400" dirty="0" smtClean="0">
                <a:solidFill>
                  <a:srgbClr val="222222"/>
                </a:solidFill>
                <a:latin typeface="Nunito"/>
                <a:ea typeface="Nunito"/>
                <a:cs typeface="Nunito"/>
                <a:sym typeface="Nunito"/>
              </a:rPr>
              <a:t>1986,</a:t>
            </a:r>
            <a:r>
              <a:rPr lang="en" sz="2400" i="1" dirty="0" smtClean="0">
                <a:solidFill>
                  <a:srgbClr val="222222"/>
                </a:solidFill>
                <a:latin typeface="Nunito"/>
                <a:ea typeface="Nunito"/>
                <a:cs typeface="Nunito"/>
                <a:sym typeface="Nunito"/>
              </a:rPr>
              <a:t> </a:t>
            </a:r>
            <a:r>
              <a:rPr lang="en" sz="2400" dirty="0">
                <a:solidFill>
                  <a:srgbClr val="222222"/>
                </a:solidFill>
                <a:latin typeface="Nunito"/>
                <a:ea typeface="Nunito"/>
                <a:cs typeface="Nunito"/>
                <a:sym typeface="Nunito"/>
              </a:rPr>
              <a:t>it was beyond my translating </a:t>
            </a:r>
            <a:r>
              <a:rPr lang="en" sz="2400" dirty="0" smtClean="0">
                <a:solidFill>
                  <a:srgbClr val="222222"/>
                </a:solidFill>
                <a:latin typeface="Nunito"/>
                <a:ea typeface="Nunito"/>
                <a:cs typeface="Nunito"/>
                <a:sym typeface="Nunito"/>
              </a:rPr>
              <a:t>skills. I apprenticed </a:t>
            </a:r>
            <a:r>
              <a:rPr lang="en" sz="2400" dirty="0">
                <a:solidFill>
                  <a:srgbClr val="222222"/>
                </a:solidFill>
                <a:latin typeface="Nunito"/>
                <a:ea typeface="Nunito"/>
                <a:cs typeface="Nunito"/>
                <a:sym typeface="Nunito"/>
              </a:rPr>
              <a:t>myself with some of his other </a:t>
            </a:r>
            <a:r>
              <a:rPr lang="en" sz="2400" dirty="0" smtClean="0">
                <a:solidFill>
                  <a:srgbClr val="222222"/>
                </a:solidFill>
                <a:latin typeface="Nunito"/>
                <a:ea typeface="Nunito"/>
                <a:cs typeface="Nunito"/>
                <a:sym typeface="Nunito"/>
              </a:rPr>
              <a:t>works, and when </a:t>
            </a:r>
            <a:r>
              <a:rPr lang="en" sz="2400" i="1" dirty="0">
                <a:solidFill>
                  <a:srgbClr val="222222"/>
                </a:solidFill>
                <a:latin typeface="Nunito"/>
                <a:ea typeface="Nunito"/>
                <a:cs typeface="Nunito"/>
                <a:sym typeface="Nunito"/>
              </a:rPr>
              <a:t>Slave Old Man</a:t>
            </a:r>
            <a:r>
              <a:rPr lang="en" sz="2400" dirty="0">
                <a:solidFill>
                  <a:srgbClr val="222222"/>
                </a:solidFill>
                <a:latin typeface="Nunito"/>
                <a:ea typeface="Nunito"/>
                <a:cs typeface="Nunito"/>
                <a:sym typeface="Nunito"/>
              </a:rPr>
              <a:t> resurfaced like a sleeping beauty in 2017, I pounced.</a:t>
            </a:r>
            <a:endParaRPr sz="2400" dirty="0">
              <a:solidFill>
                <a:srgbClr val="222222"/>
              </a:solidFill>
              <a:latin typeface="Nunito"/>
              <a:ea typeface="Nunito"/>
              <a:cs typeface="Nunito"/>
              <a:sym typeface="Nunito"/>
            </a:endParaRPr>
          </a:p>
        </p:txBody>
      </p:sp>
      <p:sp>
        <p:nvSpPr>
          <p:cNvPr id="326" name="Google Shape;326;p42"/>
          <p:cNvSpPr txBox="1"/>
          <p:nvPr/>
        </p:nvSpPr>
        <p:spPr>
          <a:xfrm>
            <a:off x="50" y="-1"/>
            <a:ext cx="9144000" cy="1031359"/>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Linda Coverdale</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Slave Old </a:t>
            </a:r>
            <a:r>
              <a:rPr lang="en" sz="2400" b="1" i="1" dirty="0" smtClean="0">
                <a:solidFill>
                  <a:srgbClr val="1C6C63"/>
                </a:solidFill>
                <a:latin typeface="Cambria"/>
                <a:ea typeface="Cambria"/>
                <a:cs typeface="Cambria"/>
                <a:sym typeface="Cambria"/>
              </a:rPr>
              <a:t>Man</a:t>
            </a:r>
            <a:r>
              <a:rPr lang="en" sz="2400" b="1" dirty="0" smtClean="0">
                <a:solidFill>
                  <a:srgbClr val="1C6C63"/>
                </a:solidFill>
                <a:latin typeface="Cambria"/>
                <a:ea typeface="Cambria"/>
                <a:cs typeface="Cambria"/>
                <a:sym typeface="Cambria"/>
              </a:rPr>
              <a:t>,</a:t>
            </a:r>
            <a:r>
              <a:rPr lang="en" sz="2400" b="1" i="1" dirty="0" smtClean="0">
                <a:solidFill>
                  <a:srgbClr val="1C6C63"/>
                </a:solidFill>
                <a:latin typeface="Cambria"/>
                <a:ea typeface="Cambria"/>
                <a:cs typeface="Cambria"/>
                <a:sym typeface="Cambria"/>
              </a:rPr>
              <a:t> </a:t>
            </a:r>
            <a:r>
              <a:rPr lang="en" sz="2400" b="1" dirty="0">
                <a:solidFill>
                  <a:srgbClr val="1C6C63"/>
                </a:solidFill>
                <a:latin typeface="Cambria"/>
                <a:ea typeface="Cambria"/>
                <a:cs typeface="Cambria"/>
                <a:sym typeface="Cambria"/>
              </a:rPr>
              <a:t>by Patrick Chamoiseau </a:t>
            </a:r>
            <a:endParaRPr sz="2400" b="1" i="1" dirty="0">
              <a:solidFill>
                <a:srgbClr val="1C6C63"/>
              </a:solidFill>
              <a:latin typeface="Cambria"/>
              <a:ea typeface="Cambria"/>
              <a:cs typeface="Cambria"/>
              <a:sym typeface="Cambria"/>
            </a:endParaRPr>
          </a:p>
        </p:txBody>
      </p:sp>
      <p:pic>
        <p:nvPicPr>
          <p:cNvPr id="327" name="Google Shape;327;p42"/>
          <p:cNvPicPr preferRelativeResize="0"/>
          <p:nvPr/>
        </p:nvPicPr>
        <p:blipFill>
          <a:blip r:embed="rId3">
            <a:alphaModFix/>
          </a:blip>
          <a:stretch>
            <a:fillRect/>
          </a:stretch>
        </p:blipFill>
        <p:spPr>
          <a:xfrm>
            <a:off x="50" y="1031358"/>
            <a:ext cx="2613878" cy="3472912"/>
          </a:xfrm>
          <a:prstGeom prst="rect">
            <a:avLst/>
          </a:prstGeom>
          <a:noFill/>
          <a:ln>
            <a:noFill/>
          </a:ln>
        </p:spPr>
      </p:pic>
      <p:pic>
        <p:nvPicPr>
          <p:cNvPr id="328" name="Google Shape;328;p42"/>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32"/>
        <p:cNvGrpSpPr/>
        <p:nvPr/>
      </p:nvGrpSpPr>
      <p:grpSpPr>
        <a:xfrm>
          <a:off x="0" y="0"/>
          <a:ext cx="0" cy="0"/>
          <a:chOff x="0" y="0"/>
          <a:chExt cx="0" cy="0"/>
        </a:xfrm>
      </p:grpSpPr>
      <p:sp>
        <p:nvSpPr>
          <p:cNvPr id="333" name="Google Shape;333;p43"/>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334" name="Google Shape;334;p43"/>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335" name="Google Shape;335;p43"/>
          <p:cNvSpPr txBox="1"/>
          <p:nvPr/>
        </p:nvSpPr>
        <p:spPr>
          <a:xfrm>
            <a:off x="2869450" y="1093975"/>
            <a:ext cx="57486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15th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a Translation of a Literary Work</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336" name="Google Shape;336;p43"/>
          <p:cNvPicPr preferRelativeResize="0"/>
          <p:nvPr/>
        </p:nvPicPr>
        <p:blipFill>
          <a:blip r:embed="rId3">
            <a:alphaModFix/>
          </a:blip>
          <a:stretch>
            <a:fillRect/>
          </a:stretch>
        </p:blipFill>
        <p:spPr>
          <a:xfrm>
            <a:off x="50" y="975900"/>
            <a:ext cx="2283072" cy="3528378"/>
          </a:xfrm>
          <a:prstGeom prst="rect">
            <a:avLst/>
          </a:prstGeom>
          <a:noFill/>
          <a:ln>
            <a:noFill/>
          </a:ln>
        </p:spPr>
      </p:pic>
      <p:pic>
        <p:nvPicPr>
          <p:cNvPr id="337" name="Google Shape;337;p43"/>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41"/>
        <p:cNvGrpSpPr/>
        <p:nvPr/>
      </p:nvGrpSpPr>
      <p:grpSpPr>
        <a:xfrm>
          <a:off x="0" y="0"/>
          <a:ext cx="0" cy="0"/>
          <a:chOff x="0" y="0"/>
          <a:chExt cx="0" cy="0"/>
        </a:xfrm>
      </p:grpSpPr>
      <p:sp>
        <p:nvSpPr>
          <p:cNvPr id="342" name="Google Shape;342;p44"/>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1C6C63"/>
                </a:solidFill>
              </a:rPr>
              <a:t>Aldo and Jeanne Scaglione Prize for a Translation of a Literary Work </a:t>
            </a:r>
            <a:endParaRPr sz="1900" b="1" dirty="0">
              <a:solidFill>
                <a:srgbClr val="1C6C63"/>
              </a:solidFill>
            </a:endParaRPr>
          </a:p>
          <a:p>
            <a:pPr marL="0" lvl="0" indent="0" algn="l" rtl="0">
              <a:spcBef>
                <a:spcPts val="0"/>
              </a:spcBef>
              <a:spcAft>
                <a:spcPts val="0"/>
              </a:spcAft>
              <a:buNone/>
            </a:pPr>
            <a:r>
              <a:rPr lang="en" sz="1900" dirty="0">
                <a:solidFill>
                  <a:srgbClr val="1C6C63"/>
                </a:solidFill>
              </a:rPr>
              <a:t>Honorable Mention</a:t>
            </a:r>
            <a:endParaRPr sz="19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343" name="Google Shape;343;p44"/>
          <p:cNvSpPr txBox="1">
            <a:spLocks noGrp="1"/>
          </p:cNvSpPr>
          <p:nvPr>
            <p:ph type="body" idx="1"/>
          </p:nvPr>
        </p:nvSpPr>
        <p:spPr>
          <a:xfrm>
            <a:off x="5212850" y="1019100"/>
            <a:ext cx="3606000" cy="31917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2200" dirty="0">
                <a:solidFill>
                  <a:srgbClr val="222222"/>
                </a:solidFill>
                <a:latin typeface="Nunito"/>
                <a:ea typeface="Nunito"/>
                <a:cs typeface="Nunito"/>
                <a:sym typeface="Nunito"/>
              </a:rPr>
              <a:t>The line between fiction and </a:t>
            </a:r>
            <a:r>
              <a:rPr lang="en" sz="2200" dirty="0" smtClean="0">
                <a:solidFill>
                  <a:srgbClr val="222222"/>
                </a:solidFill>
                <a:latin typeface="Nunito"/>
                <a:ea typeface="Nunito"/>
                <a:cs typeface="Nunito"/>
                <a:sym typeface="Nunito"/>
              </a:rPr>
              <a:t>nonfiction </a:t>
            </a:r>
            <a:r>
              <a:rPr lang="en" sz="2200" dirty="0">
                <a:solidFill>
                  <a:srgbClr val="222222"/>
                </a:solidFill>
                <a:latin typeface="Nunito"/>
                <a:ea typeface="Nunito"/>
                <a:cs typeface="Nunito"/>
                <a:sym typeface="Nunito"/>
              </a:rPr>
              <a:t>is pretty porous with Dubravka. </a:t>
            </a:r>
            <a:r>
              <a:rPr lang="en" sz="2200" dirty="0" smtClean="0">
                <a:solidFill>
                  <a:srgbClr val="222222"/>
                </a:solidFill>
                <a:latin typeface="Nunito"/>
                <a:ea typeface="Nunito"/>
                <a:cs typeface="Nunito"/>
                <a:sym typeface="Nunito"/>
              </a:rPr>
              <a:t>      –</a:t>
            </a:r>
            <a:r>
              <a:rPr lang="en" sz="2200" dirty="0">
                <a:solidFill>
                  <a:srgbClr val="222222"/>
                </a:solidFill>
                <a:latin typeface="Nunito"/>
                <a:ea typeface="Nunito"/>
                <a:cs typeface="Nunito"/>
                <a:sym typeface="Nunito"/>
              </a:rPr>
              <a:t>Williams</a:t>
            </a:r>
            <a:endParaRPr sz="2200" dirty="0">
              <a:solidFill>
                <a:srgbClr val="222222"/>
              </a:solidFill>
              <a:latin typeface="Nunito"/>
              <a:ea typeface="Nunito"/>
              <a:cs typeface="Nunito"/>
              <a:sym typeface="Nunito"/>
            </a:endParaRPr>
          </a:p>
          <a:p>
            <a:pPr marL="0" lvl="0" indent="0" algn="l" rtl="0">
              <a:lnSpc>
                <a:spcPct val="100000"/>
              </a:lnSpc>
              <a:spcBef>
                <a:spcPts val="1200"/>
              </a:spcBef>
              <a:spcAft>
                <a:spcPts val="0"/>
              </a:spcAft>
              <a:buNone/>
            </a:pPr>
            <a:endParaRPr sz="600" dirty="0">
              <a:solidFill>
                <a:srgbClr val="222222"/>
              </a:solidFill>
              <a:latin typeface="Nunito"/>
              <a:ea typeface="Nunito"/>
              <a:cs typeface="Nunito"/>
              <a:sym typeface="Nunito"/>
            </a:endParaRPr>
          </a:p>
          <a:p>
            <a:pPr marL="0" lvl="0" indent="0" algn="l" rtl="0">
              <a:lnSpc>
                <a:spcPct val="100000"/>
              </a:lnSpc>
              <a:spcBef>
                <a:spcPts val="1200"/>
              </a:spcBef>
              <a:spcAft>
                <a:spcPts val="0"/>
              </a:spcAft>
              <a:buNone/>
            </a:pPr>
            <a:r>
              <a:rPr lang="en" sz="2200" dirty="0">
                <a:solidFill>
                  <a:srgbClr val="000000"/>
                </a:solidFill>
                <a:latin typeface="Nunito"/>
                <a:ea typeface="Nunito"/>
                <a:cs typeface="Nunito"/>
                <a:sym typeface="Nunito"/>
              </a:rPr>
              <a:t>Translating her language is now a part of my thought process. –Elias-Bursać</a:t>
            </a:r>
            <a:endParaRPr sz="2200" dirty="0">
              <a:solidFill>
                <a:srgbClr val="000000"/>
              </a:solidFill>
              <a:latin typeface="Nunito"/>
              <a:ea typeface="Nunito"/>
              <a:cs typeface="Nunito"/>
              <a:sym typeface="Nunito"/>
            </a:endParaRPr>
          </a:p>
          <a:p>
            <a:pPr marL="0" lvl="0" indent="0" algn="l" rtl="0">
              <a:spcBef>
                <a:spcPts val="1600"/>
              </a:spcBef>
              <a:spcAft>
                <a:spcPts val="1600"/>
              </a:spcAft>
              <a:buNone/>
            </a:pPr>
            <a:endParaRPr dirty="0">
              <a:solidFill>
                <a:srgbClr val="000000"/>
              </a:solidFill>
              <a:latin typeface="Barlow"/>
              <a:ea typeface="Barlow"/>
              <a:cs typeface="Barlow"/>
              <a:sym typeface="Barlow"/>
            </a:endParaRPr>
          </a:p>
        </p:txBody>
      </p:sp>
      <p:sp>
        <p:nvSpPr>
          <p:cNvPr id="344" name="Google Shape;344;p44"/>
          <p:cNvSpPr txBox="1"/>
          <p:nvPr/>
        </p:nvSpPr>
        <p:spPr>
          <a:xfrm>
            <a:off x="50" y="-1"/>
            <a:ext cx="9144000" cy="1084521"/>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charset="0"/>
                <a:ea typeface="Oswald"/>
                <a:cs typeface="Oswald"/>
                <a:sym typeface="Oswald"/>
              </a:rPr>
              <a:t>Ellen Elias-Bursać and David Williams</a:t>
            </a:r>
            <a:r>
              <a:rPr lang="en" sz="3000" b="1" dirty="0">
                <a:solidFill>
                  <a:srgbClr val="1C6C63"/>
                </a:solidFill>
                <a:latin typeface="Oswald" charset="0"/>
                <a:ea typeface="Cambria"/>
                <a:cs typeface="Cambria"/>
                <a:sym typeface="Cambria"/>
              </a:rPr>
              <a:t> </a:t>
            </a:r>
            <a:endParaRPr sz="3000" b="1" dirty="0">
              <a:solidFill>
                <a:srgbClr val="1C6C63"/>
              </a:solidFill>
              <a:latin typeface="Oswald" charset="0"/>
              <a:ea typeface="Cambria"/>
              <a:cs typeface="Cambria"/>
              <a:sym typeface="Cambria"/>
            </a:endParaRPr>
          </a:p>
          <a:p>
            <a:pPr marL="0" lvl="0" indent="0" algn="l" rtl="0">
              <a:spcBef>
                <a:spcPts val="0"/>
              </a:spcBef>
              <a:spcAft>
                <a:spcPts val="0"/>
              </a:spcAft>
              <a:buNone/>
            </a:pPr>
            <a:r>
              <a:rPr lang="en" sz="2400" b="1" i="1" dirty="0" smtClean="0">
                <a:solidFill>
                  <a:srgbClr val="1C6C63"/>
                </a:solidFill>
                <a:latin typeface="Cambria"/>
                <a:ea typeface="Cambria"/>
                <a:cs typeface="Cambria"/>
                <a:sym typeface="Cambria"/>
              </a:rPr>
              <a:t>Fox</a:t>
            </a:r>
            <a:r>
              <a:rPr lang="en" sz="2400" b="1" dirty="0" smtClean="0">
                <a:solidFill>
                  <a:srgbClr val="1C6C63"/>
                </a:solidFill>
                <a:latin typeface="Cambria"/>
                <a:ea typeface="Cambria"/>
                <a:cs typeface="Cambria"/>
                <a:sym typeface="Cambria"/>
              </a:rPr>
              <a:t>,</a:t>
            </a:r>
            <a:r>
              <a:rPr lang="en" sz="2400" b="1" i="1" dirty="0" smtClean="0">
                <a:solidFill>
                  <a:srgbClr val="1C6C63"/>
                </a:solidFill>
                <a:latin typeface="Cambria"/>
                <a:ea typeface="Cambria"/>
                <a:cs typeface="Cambria"/>
                <a:sym typeface="Cambria"/>
              </a:rPr>
              <a:t> </a:t>
            </a:r>
            <a:r>
              <a:rPr lang="en" sz="2400" b="1" dirty="0">
                <a:solidFill>
                  <a:srgbClr val="1C6C63"/>
                </a:solidFill>
                <a:latin typeface="Cambria"/>
                <a:ea typeface="Cambria"/>
                <a:cs typeface="Cambria"/>
                <a:sym typeface="Cambria"/>
              </a:rPr>
              <a:t>by Dubravka Ugresic  </a:t>
            </a:r>
            <a:endParaRPr sz="2400" b="1" i="1" dirty="0">
              <a:solidFill>
                <a:srgbClr val="1C6C63"/>
              </a:solidFill>
              <a:latin typeface="Cambria"/>
              <a:ea typeface="Cambria"/>
              <a:cs typeface="Cambria"/>
              <a:sym typeface="Cambria"/>
            </a:endParaRPr>
          </a:p>
        </p:txBody>
      </p:sp>
      <p:pic>
        <p:nvPicPr>
          <p:cNvPr id="345" name="Google Shape;345;p44"/>
          <p:cNvPicPr preferRelativeResize="0"/>
          <p:nvPr/>
        </p:nvPicPr>
        <p:blipFill rotWithShape="1">
          <a:blip r:embed="rId3">
            <a:alphaModFix/>
          </a:blip>
          <a:srcRect l="20328" t="1350" r="18681" b="-1349"/>
          <a:stretch/>
        </p:blipFill>
        <p:spPr>
          <a:xfrm>
            <a:off x="0" y="1218488"/>
            <a:ext cx="2553584" cy="3086396"/>
          </a:xfrm>
          <a:prstGeom prst="rect">
            <a:avLst/>
          </a:prstGeom>
          <a:noFill/>
          <a:ln>
            <a:noFill/>
          </a:ln>
        </p:spPr>
      </p:pic>
      <p:pic>
        <p:nvPicPr>
          <p:cNvPr id="346" name="Google Shape;346;p44"/>
          <p:cNvPicPr preferRelativeResize="0"/>
          <p:nvPr/>
        </p:nvPicPr>
        <p:blipFill>
          <a:blip r:embed="rId4">
            <a:alphaModFix/>
          </a:blip>
          <a:stretch>
            <a:fillRect/>
          </a:stretch>
        </p:blipFill>
        <p:spPr>
          <a:xfrm>
            <a:off x="2553575" y="1218500"/>
            <a:ext cx="2455626" cy="3041774"/>
          </a:xfrm>
          <a:prstGeom prst="rect">
            <a:avLst/>
          </a:prstGeom>
          <a:noFill/>
          <a:ln>
            <a:noFill/>
          </a:ln>
        </p:spPr>
      </p:pic>
      <p:pic>
        <p:nvPicPr>
          <p:cNvPr id="347" name="Google Shape;347;p44"/>
          <p:cNvPicPr preferRelativeResize="0"/>
          <p:nvPr/>
        </p:nvPicPr>
        <p:blipFill>
          <a:blip r:embed="rId5">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353" name="Google Shape;353;p45"/>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354" name="Google Shape;354;p45"/>
          <p:cNvSpPr txBox="1"/>
          <p:nvPr/>
        </p:nvSpPr>
        <p:spPr>
          <a:xfrm>
            <a:off x="2630325" y="1093975"/>
            <a:ext cx="59301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15th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a Translation of a Literary Work</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355" name="Google Shape;355;p45"/>
          <p:cNvPicPr preferRelativeResize="0"/>
          <p:nvPr/>
        </p:nvPicPr>
        <p:blipFill rotWithShape="1">
          <a:blip r:embed="rId3">
            <a:alphaModFix/>
          </a:blip>
          <a:srcRect l="1642"/>
          <a:stretch/>
        </p:blipFill>
        <p:spPr>
          <a:xfrm>
            <a:off x="50" y="975900"/>
            <a:ext cx="2243891" cy="3528378"/>
          </a:xfrm>
          <a:prstGeom prst="rect">
            <a:avLst/>
          </a:prstGeom>
          <a:noFill/>
          <a:ln>
            <a:noFill/>
          </a:ln>
        </p:spPr>
      </p:pic>
      <p:pic>
        <p:nvPicPr>
          <p:cNvPr id="356" name="Google Shape;356;p45"/>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60"/>
        <p:cNvGrpSpPr/>
        <p:nvPr/>
      </p:nvGrpSpPr>
      <p:grpSpPr>
        <a:xfrm>
          <a:off x="0" y="0"/>
          <a:ext cx="0" cy="0"/>
          <a:chOff x="0" y="0"/>
          <a:chExt cx="0" cy="0"/>
        </a:xfrm>
      </p:grpSpPr>
      <p:sp>
        <p:nvSpPr>
          <p:cNvPr id="361" name="Google Shape;361;p46"/>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1C6C63"/>
                </a:solidFill>
              </a:rPr>
              <a:t>Aldo and Jeanne Scaglione Prize for a Translation of a Literary Work</a:t>
            </a:r>
            <a:endParaRPr sz="1900" b="1" dirty="0">
              <a:solidFill>
                <a:srgbClr val="1C6C63"/>
              </a:solidFill>
            </a:endParaRPr>
          </a:p>
          <a:p>
            <a:pPr marL="0" lvl="0" indent="0" algn="l" rtl="0">
              <a:spcBef>
                <a:spcPts val="0"/>
              </a:spcBef>
              <a:spcAft>
                <a:spcPts val="0"/>
              </a:spcAft>
              <a:buNone/>
            </a:pPr>
            <a:r>
              <a:rPr lang="en" sz="1900" dirty="0">
                <a:solidFill>
                  <a:srgbClr val="1C6C63"/>
                </a:solidFill>
              </a:rPr>
              <a:t>Honorable Mention</a:t>
            </a:r>
            <a:endParaRPr sz="19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362" name="Google Shape;362;p46"/>
          <p:cNvSpPr txBox="1"/>
          <p:nvPr/>
        </p:nvSpPr>
        <p:spPr>
          <a:xfrm>
            <a:off x="50" y="0"/>
            <a:ext cx="9144000" cy="1019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1C6C63"/>
                </a:solidFill>
                <a:latin typeface="Oswald"/>
                <a:ea typeface="Oswald"/>
                <a:cs typeface="Oswald"/>
                <a:sym typeface="Oswald"/>
              </a:rPr>
              <a:t>Michael Hofmann </a:t>
            </a:r>
            <a:endParaRPr sz="3000" b="1">
              <a:solidFill>
                <a:srgbClr val="1C6C63"/>
              </a:solidFill>
              <a:latin typeface="Oswald"/>
              <a:ea typeface="Oswald"/>
              <a:cs typeface="Oswald"/>
              <a:sym typeface="Oswald"/>
            </a:endParaRPr>
          </a:p>
          <a:p>
            <a:pPr marL="0" lvl="0" indent="0" algn="l" rtl="0">
              <a:spcBef>
                <a:spcPts val="0"/>
              </a:spcBef>
              <a:spcAft>
                <a:spcPts val="0"/>
              </a:spcAft>
              <a:buNone/>
            </a:pPr>
            <a:r>
              <a:rPr lang="en" sz="2000" b="1" i="1">
                <a:solidFill>
                  <a:srgbClr val="1C6C63"/>
                </a:solidFill>
                <a:latin typeface="Cambria"/>
                <a:ea typeface="Cambria"/>
                <a:cs typeface="Cambria"/>
                <a:sym typeface="Cambria"/>
              </a:rPr>
              <a:t>Berlin Alexanderplatz</a:t>
            </a:r>
            <a:r>
              <a:rPr lang="en" sz="2000" b="1">
                <a:solidFill>
                  <a:srgbClr val="1C6C63"/>
                </a:solidFill>
                <a:latin typeface="Cambria"/>
                <a:ea typeface="Cambria"/>
                <a:cs typeface="Cambria"/>
                <a:sym typeface="Cambria"/>
              </a:rPr>
              <a:t>,</a:t>
            </a:r>
            <a:r>
              <a:rPr lang="en" sz="2000" b="1" i="1">
                <a:solidFill>
                  <a:srgbClr val="1C6C63"/>
                </a:solidFill>
                <a:latin typeface="Cambria"/>
                <a:ea typeface="Cambria"/>
                <a:cs typeface="Cambria"/>
                <a:sym typeface="Cambria"/>
              </a:rPr>
              <a:t> </a:t>
            </a:r>
            <a:r>
              <a:rPr lang="en" sz="2000" b="1">
                <a:solidFill>
                  <a:srgbClr val="1C6C63"/>
                </a:solidFill>
                <a:latin typeface="Cambria"/>
                <a:ea typeface="Cambria"/>
                <a:cs typeface="Cambria"/>
                <a:sym typeface="Cambria"/>
              </a:rPr>
              <a:t>by Alfred Döblin </a:t>
            </a:r>
            <a:endParaRPr sz="2000" b="1" i="1">
              <a:solidFill>
                <a:srgbClr val="1C6C63"/>
              </a:solidFill>
              <a:latin typeface="Cambria"/>
              <a:ea typeface="Cambria"/>
              <a:cs typeface="Cambria"/>
              <a:sym typeface="Cambria"/>
            </a:endParaRPr>
          </a:p>
        </p:txBody>
      </p:sp>
      <p:pic>
        <p:nvPicPr>
          <p:cNvPr id="363" name="Google Shape;363;p46"/>
          <p:cNvPicPr preferRelativeResize="0"/>
          <p:nvPr/>
        </p:nvPicPr>
        <p:blipFill>
          <a:blip r:embed="rId3">
            <a:alphaModFix/>
          </a:blip>
          <a:stretch>
            <a:fillRect/>
          </a:stretch>
        </p:blipFill>
        <p:spPr>
          <a:xfrm>
            <a:off x="50" y="1019100"/>
            <a:ext cx="3485175" cy="3485175"/>
          </a:xfrm>
          <a:prstGeom prst="rect">
            <a:avLst/>
          </a:prstGeom>
          <a:noFill/>
          <a:ln>
            <a:noFill/>
          </a:ln>
        </p:spPr>
      </p:pic>
      <p:sp>
        <p:nvSpPr>
          <p:cNvPr id="364" name="Google Shape;364;p46"/>
          <p:cNvSpPr txBox="1"/>
          <p:nvPr/>
        </p:nvSpPr>
        <p:spPr>
          <a:xfrm>
            <a:off x="3749425" y="1115313"/>
            <a:ext cx="4237200" cy="296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latin typeface="Nunito"/>
                <a:ea typeface="Nunito"/>
                <a:cs typeface="Nunito"/>
                <a:sym typeface="Nunito"/>
              </a:rPr>
              <a:t>“Glacial air. February. People in coats. Whoever owns a mink, wears it, whoever doesn’t, doesn’t. The women wear thin stockings and are freezing, but it looks nice.”</a:t>
            </a:r>
            <a:endParaRPr sz="2400">
              <a:latin typeface="Nunito"/>
              <a:ea typeface="Nunito"/>
              <a:cs typeface="Nunito"/>
              <a:sym typeface="Nunito"/>
            </a:endParaRPr>
          </a:p>
        </p:txBody>
      </p:sp>
      <p:pic>
        <p:nvPicPr>
          <p:cNvPr id="365" name="Google Shape;365;p46"/>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69"/>
        <p:cNvGrpSpPr/>
        <p:nvPr/>
      </p:nvGrpSpPr>
      <p:grpSpPr>
        <a:xfrm>
          <a:off x="0" y="0"/>
          <a:ext cx="0" cy="0"/>
          <a:chOff x="0" y="0"/>
          <a:chExt cx="0" cy="0"/>
        </a:xfrm>
      </p:grpSpPr>
      <p:sp>
        <p:nvSpPr>
          <p:cNvPr id="370" name="Google Shape;370;p47"/>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371" name="Google Shape;371;p47"/>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372" name="Google Shape;372;p47"/>
          <p:cNvSpPr txBox="1"/>
          <p:nvPr/>
        </p:nvSpPr>
        <p:spPr>
          <a:xfrm>
            <a:off x="2812075" y="1093975"/>
            <a:ext cx="59205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Studies in </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Slavic Languages and Literatures</a:t>
            </a:r>
            <a:endParaRPr sz="3000" b="1">
              <a:solidFill>
                <a:srgbClr val="222222"/>
              </a:solidFill>
              <a:latin typeface="Oswald"/>
              <a:ea typeface="Oswald"/>
              <a:cs typeface="Oswald"/>
              <a:sym typeface="Oswald"/>
            </a:endParaRPr>
          </a:p>
        </p:txBody>
      </p:sp>
      <p:pic>
        <p:nvPicPr>
          <p:cNvPr id="373" name="Google Shape;373;p47"/>
          <p:cNvPicPr preferRelativeResize="0"/>
          <p:nvPr/>
        </p:nvPicPr>
        <p:blipFill>
          <a:blip r:embed="rId3">
            <a:alphaModFix/>
          </a:blip>
          <a:stretch>
            <a:fillRect/>
          </a:stretch>
        </p:blipFill>
        <p:spPr>
          <a:xfrm>
            <a:off x="50" y="975900"/>
            <a:ext cx="2352249" cy="3528374"/>
          </a:xfrm>
          <a:prstGeom prst="rect">
            <a:avLst/>
          </a:prstGeom>
          <a:noFill/>
          <a:ln>
            <a:noFill/>
          </a:ln>
        </p:spPr>
      </p:pic>
      <p:pic>
        <p:nvPicPr>
          <p:cNvPr id="374" name="Google Shape;374;p47"/>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78"/>
        <p:cNvGrpSpPr/>
        <p:nvPr/>
      </p:nvGrpSpPr>
      <p:grpSpPr>
        <a:xfrm>
          <a:off x="0" y="0"/>
          <a:ext cx="0" cy="0"/>
          <a:chOff x="0" y="0"/>
          <a:chExt cx="0" cy="0"/>
        </a:xfrm>
      </p:grpSpPr>
      <p:sp>
        <p:nvSpPr>
          <p:cNvPr id="379" name="Google Shape;379;p48"/>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1C6C63"/>
                </a:solidFill>
              </a:rPr>
              <a:t>Aldo and Jeanne Scaglione Prize for Studies in Slavic Languages </a:t>
            </a:r>
            <a:endParaRPr sz="1900" b="1" dirty="0">
              <a:solidFill>
                <a:srgbClr val="1C6C63"/>
              </a:solidFill>
            </a:endParaRPr>
          </a:p>
          <a:p>
            <a:pPr marL="0" lvl="0" indent="0" algn="l" rtl="0">
              <a:spcBef>
                <a:spcPts val="0"/>
              </a:spcBef>
              <a:spcAft>
                <a:spcPts val="0"/>
              </a:spcAft>
              <a:buNone/>
            </a:pPr>
            <a:r>
              <a:rPr lang="en" sz="1900" b="1" dirty="0">
                <a:solidFill>
                  <a:srgbClr val="1C6C63"/>
                </a:solidFill>
              </a:rPr>
              <a:t>and Literatures</a:t>
            </a:r>
            <a:endParaRPr sz="19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380" name="Google Shape;380;p48"/>
          <p:cNvSpPr txBox="1">
            <a:spLocks noGrp="1"/>
          </p:cNvSpPr>
          <p:nvPr>
            <p:ph type="body" idx="1"/>
          </p:nvPr>
        </p:nvSpPr>
        <p:spPr>
          <a:xfrm>
            <a:off x="3768550" y="1019100"/>
            <a:ext cx="5031000" cy="3157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300" dirty="0">
                <a:solidFill>
                  <a:srgbClr val="000000"/>
                </a:solidFill>
                <a:latin typeface="Nunito"/>
                <a:ea typeface="Nunito"/>
                <a:cs typeface="Nunito"/>
                <a:sym typeface="Nunito"/>
              </a:rPr>
              <a:t>“I have reopened to critical questioning the field’s methodological assumptions, doubting the soundness of the analytical tools at our disposal and suggesting alternatives to conventional ways of thinking Russian modernism.”</a:t>
            </a:r>
            <a:endParaRPr sz="2300" dirty="0">
              <a:solidFill>
                <a:srgbClr val="222222"/>
              </a:solidFill>
              <a:latin typeface="Nunito"/>
              <a:ea typeface="Nunito"/>
              <a:cs typeface="Nunito"/>
              <a:sym typeface="Nunito"/>
            </a:endParaRPr>
          </a:p>
        </p:txBody>
      </p:sp>
      <p:sp>
        <p:nvSpPr>
          <p:cNvPr id="381" name="Google Shape;381;p48"/>
          <p:cNvSpPr txBox="1"/>
          <p:nvPr/>
        </p:nvSpPr>
        <p:spPr>
          <a:xfrm>
            <a:off x="50" y="0"/>
            <a:ext cx="9144000" cy="1019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Leonid Livak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400" b="1" i="1" dirty="0">
                <a:solidFill>
                  <a:srgbClr val="2A7D7D"/>
                </a:solidFill>
                <a:latin typeface="Cambria"/>
                <a:ea typeface="Cambria"/>
                <a:cs typeface="Cambria"/>
                <a:sym typeface="Cambria"/>
              </a:rPr>
              <a:t>In Search of Russian Modernism</a:t>
            </a:r>
            <a:r>
              <a:rPr lang="en" sz="2400" b="1" dirty="0">
                <a:solidFill>
                  <a:srgbClr val="1C6C63"/>
                </a:solidFill>
                <a:latin typeface="Cambria"/>
                <a:ea typeface="Cambria"/>
                <a:cs typeface="Cambria"/>
                <a:sym typeface="Cambria"/>
              </a:rPr>
              <a:t> </a:t>
            </a:r>
            <a:endParaRPr sz="2400" b="1" i="1" dirty="0">
              <a:solidFill>
                <a:srgbClr val="1C6C63"/>
              </a:solidFill>
              <a:latin typeface="Cambria"/>
              <a:ea typeface="Cambria"/>
              <a:cs typeface="Cambria"/>
              <a:sym typeface="Cambria"/>
            </a:endParaRPr>
          </a:p>
        </p:txBody>
      </p:sp>
      <p:pic>
        <p:nvPicPr>
          <p:cNvPr id="382" name="Google Shape;382;p48"/>
          <p:cNvPicPr preferRelativeResize="0"/>
          <p:nvPr/>
        </p:nvPicPr>
        <p:blipFill>
          <a:blip r:embed="rId3">
            <a:alphaModFix/>
          </a:blip>
          <a:stretch>
            <a:fillRect/>
          </a:stretch>
        </p:blipFill>
        <p:spPr>
          <a:xfrm>
            <a:off x="75" y="1019100"/>
            <a:ext cx="3485200" cy="3485200"/>
          </a:xfrm>
          <a:prstGeom prst="rect">
            <a:avLst/>
          </a:prstGeom>
          <a:noFill/>
          <a:ln>
            <a:noFill/>
          </a:ln>
        </p:spPr>
      </p:pic>
      <p:pic>
        <p:nvPicPr>
          <p:cNvPr id="383" name="Google Shape;383;p48"/>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87"/>
        <p:cNvGrpSpPr/>
        <p:nvPr/>
      </p:nvGrpSpPr>
      <p:grpSpPr>
        <a:xfrm>
          <a:off x="0" y="0"/>
          <a:ext cx="0" cy="0"/>
          <a:chOff x="0" y="0"/>
          <a:chExt cx="0" cy="0"/>
        </a:xfrm>
      </p:grpSpPr>
      <p:sp>
        <p:nvSpPr>
          <p:cNvPr id="388" name="Google Shape;388;p49"/>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389" name="Google Shape;389;p49"/>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390" name="Google Shape;390;p49"/>
          <p:cNvSpPr txBox="1"/>
          <p:nvPr/>
        </p:nvSpPr>
        <p:spPr>
          <a:xfrm>
            <a:off x="2697300" y="1093975"/>
            <a:ext cx="59685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Studies in Slavic Languages and Literatures</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391" name="Google Shape;391;p49"/>
          <p:cNvPicPr preferRelativeResize="0"/>
          <p:nvPr/>
        </p:nvPicPr>
        <p:blipFill>
          <a:blip r:embed="rId3">
            <a:alphaModFix/>
          </a:blip>
          <a:stretch>
            <a:fillRect/>
          </a:stretch>
        </p:blipFill>
        <p:spPr>
          <a:xfrm>
            <a:off x="50" y="975900"/>
            <a:ext cx="2319325" cy="3528375"/>
          </a:xfrm>
          <a:prstGeom prst="rect">
            <a:avLst/>
          </a:prstGeom>
          <a:noFill/>
          <a:ln>
            <a:noFill/>
          </a:ln>
        </p:spPr>
      </p:pic>
      <p:pic>
        <p:nvPicPr>
          <p:cNvPr id="392" name="Google Shape;392;p49"/>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396"/>
        <p:cNvGrpSpPr/>
        <p:nvPr/>
      </p:nvGrpSpPr>
      <p:grpSpPr>
        <a:xfrm>
          <a:off x="0" y="0"/>
          <a:ext cx="0" cy="0"/>
          <a:chOff x="0" y="0"/>
          <a:chExt cx="0" cy="0"/>
        </a:xfrm>
      </p:grpSpPr>
      <p:sp>
        <p:nvSpPr>
          <p:cNvPr id="397" name="Google Shape;397;p50"/>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1C6C63"/>
                </a:solidFill>
              </a:rPr>
              <a:t>Aldo and Jeanne Scaglione Prize for Studies in Slavic Languages </a:t>
            </a:r>
            <a:endParaRPr sz="1900" b="1" dirty="0">
              <a:solidFill>
                <a:srgbClr val="1C6C63"/>
              </a:solidFill>
            </a:endParaRPr>
          </a:p>
          <a:p>
            <a:pPr marL="0" lvl="0" indent="0" algn="l" rtl="0">
              <a:spcBef>
                <a:spcPts val="0"/>
              </a:spcBef>
              <a:spcAft>
                <a:spcPts val="0"/>
              </a:spcAft>
              <a:buNone/>
            </a:pPr>
            <a:r>
              <a:rPr lang="en" sz="1900" b="1" dirty="0">
                <a:solidFill>
                  <a:srgbClr val="1C6C63"/>
                </a:solidFill>
              </a:rPr>
              <a:t>and Literatures </a:t>
            </a:r>
            <a:r>
              <a:rPr lang="en" sz="1900" dirty="0">
                <a:solidFill>
                  <a:srgbClr val="1C6C63"/>
                </a:solidFill>
              </a:rPr>
              <a:t>Honorable Mention</a:t>
            </a:r>
            <a:endParaRPr sz="19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398" name="Google Shape;398;p50"/>
          <p:cNvSpPr txBox="1">
            <a:spLocks noGrp="1"/>
          </p:cNvSpPr>
          <p:nvPr>
            <p:ph type="body" idx="1"/>
          </p:nvPr>
        </p:nvSpPr>
        <p:spPr>
          <a:xfrm>
            <a:off x="2879025" y="1367775"/>
            <a:ext cx="5585700" cy="253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000000"/>
                </a:solidFill>
                <a:latin typeface="Nunito"/>
                <a:ea typeface="Nunito"/>
                <a:cs typeface="Nunito"/>
                <a:sym typeface="Nunito"/>
              </a:rPr>
              <a:t>There were so many non-Soviet books, images, and things in my </a:t>
            </a:r>
            <a:r>
              <a:rPr lang="en" sz="2400" dirty="0" smtClean="0">
                <a:solidFill>
                  <a:srgbClr val="000000"/>
                </a:solidFill>
                <a:latin typeface="Nunito"/>
                <a:ea typeface="Nunito"/>
                <a:cs typeface="Nunito"/>
                <a:sym typeface="Nunito"/>
              </a:rPr>
              <a:t>late-Soviet </a:t>
            </a:r>
            <a:r>
              <a:rPr lang="en" sz="2400" dirty="0">
                <a:solidFill>
                  <a:srgbClr val="000000"/>
                </a:solidFill>
                <a:latin typeface="Nunito"/>
                <a:ea typeface="Nunito"/>
                <a:cs typeface="Nunito"/>
                <a:sym typeface="Nunito"/>
              </a:rPr>
              <a:t>childhood. I wanted to understand how this could have happened. </a:t>
            </a:r>
            <a:endParaRPr sz="2400" dirty="0">
              <a:solidFill>
                <a:srgbClr val="222222"/>
              </a:solidFill>
              <a:latin typeface="Nunito"/>
              <a:ea typeface="Nunito"/>
              <a:cs typeface="Nunito"/>
              <a:sym typeface="Nunito"/>
            </a:endParaRPr>
          </a:p>
        </p:txBody>
      </p:sp>
      <p:sp>
        <p:nvSpPr>
          <p:cNvPr id="399" name="Google Shape;399;p50"/>
          <p:cNvSpPr txBox="1"/>
          <p:nvPr/>
        </p:nvSpPr>
        <p:spPr>
          <a:xfrm>
            <a:off x="50" y="0"/>
            <a:ext cx="9144000" cy="1019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Eleonory Gilburd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To See Paris and Die: The Soviet Lives of Western Culture</a:t>
            </a:r>
            <a:r>
              <a:rPr lang="en" sz="2400" b="1" dirty="0">
                <a:solidFill>
                  <a:srgbClr val="1C6C63"/>
                </a:solidFill>
                <a:latin typeface="Cambria"/>
                <a:ea typeface="Cambria"/>
                <a:cs typeface="Cambria"/>
                <a:sym typeface="Cambria"/>
              </a:rPr>
              <a:t> </a:t>
            </a:r>
            <a:endParaRPr sz="2400" b="1" i="1" dirty="0">
              <a:solidFill>
                <a:srgbClr val="1C6C63"/>
              </a:solidFill>
              <a:latin typeface="Cambria"/>
              <a:ea typeface="Cambria"/>
              <a:cs typeface="Cambria"/>
              <a:sym typeface="Cambria"/>
            </a:endParaRPr>
          </a:p>
        </p:txBody>
      </p:sp>
      <p:pic>
        <p:nvPicPr>
          <p:cNvPr id="400" name="Google Shape;400;p50"/>
          <p:cNvPicPr preferRelativeResize="0"/>
          <p:nvPr/>
        </p:nvPicPr>
        <p:blipFill>
          <a:blip r:embed="rId3">
            <a:alphaModFix/>
          </a:blip>
          <a:stretch>
            <a:fillRect/>
          </a:stretch>
        </p:blipFill>
        <p:spPr>
          <a:xfrm>
            <a:off x="56" y="1019100"/>
            <a:ext cx="2514294" cy="3485174"/>
          </a:xfrm>
          <a:prstGeom prst="rect">
            <a:avLst/>
          </a:prstGeom>
          <a:noFill/>
          <a:ln>
            <a:noFill/>
          </a:ln>
        </p:spPr>
      </p:pic>
      <p:pic>
        <p:nvPicPr>
          <p:cNvPr id="401" name="Google Shape;401;p50"/>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05"/>
        <p:cNvGrpSpPr/>
        <p:nvPr/>
      </p:nvGrpSpPr>
      <p:grpSpPr>
        <a:xfrm>
          <a:off x="0" y="0"/>
          <a:ext cx="0" cy="0"/>
          <a:chOff x="0" y="0"/>
          <a:chExt cx="0" cy="0"/>
        </a:xfrm>
      </p:grpSpPr>
      <p:sp>
        <p:nvSpPr>
          <p:cNvPr id="406" name="Google Shape;406;p51"/>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407" name="Google Shape;407;p51"/>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408" name="Google Shape;408;p51"/>
          <p:cNvSpPr txBox="1"/>
          <p:nvPr/>
        </p:nvSpPr>
        <p:spPr>
          <a:xfrm>
            <a:off x="2745125" y="1093975"/>
            <a:ext cx="60450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Studies in Slavic Languages and Literatures</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409" name="Google Shape;409;p51"/>
          <p:cNvPicPr preferRelativeResize="0"/>
          <p:nvPr/>
        </p:nvPicPr>
        <p:blipFill>
          <a:blip r:embed="rId3">
            <a:alphaModFix/>
          </a:blip>
          <a:stretch>
            <a:fillRect/>
          </a:stretch>
        </p:blipFill>
        <p:spPr>
          <a:xfrm>
            <a:off x="50" y="975900"/>
            <a:ext cx="2438511" cy="3528376"/>
          </a:xfrm>
          <a:prstGeom prst="rect">
            <a:avLst/>
          </a:prstGeom>
          <a:noFill/>
          <a:ln>
            <a:noFill/>
          </a:ln>
        </p:spPr>
      </p:pic>
      <p:pic>
        <p:nvPicPr>
          <p:cNvPr id="410" name="Google Shape;410;p51"/>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rgbClr val="1C6C63"/>
                </a:solidFill>
              </a:rPr>
              <a:t>William Riley Parker Prize </a:t>
            </a:r>
            <a:r>
              <a:rPr lang="en" sz="2800" dirty="0">
                <a:solidFill>
                  <a:srgbClr val="1C6C63"/>
                </a:solidFill>
              </a:rPr>
              <a:t>Honorable Mention</a:t>
            </a:r>
            <a:endParaRPr sz="28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87" name="Google Shape;87;p16"/>
          <p:cNvSpPr txBox="1"/>
          <p:nvPr/>
        </p:nvSpPr>
        <p:spPr>
          <a:xfrm>
            <a:off x="50" y="0"/>
            <a:ext cx="9144000" cy="10395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1C6C63"/>
                </a:solidFill>
                <a:latin typeface="Oswald"/>
                <a:ea typeface="Oswald"/>
                <a:cs typeface="Oswald"/>
                <a:sym typeface="Oswald"/>
              </a:rPr>
              <a:t>Edgar Garcia</a:t>
            </a:r>
            <a:r>
              <a:rPr lang="en" sz="2400" b="1" dirty="0">
                <a:solidFill>
                  <a:srgbClr val="1C6C63"/>
                </a:solidFill>
                <a:latin typeface="Cambria"/>
                <a:ea typeface="Cambria"/>
                <a:cs typeface="Cambria"/>
                <a:sym typeface="Cambria"/>
              </a:rPr>
              <a:t> </a:t>
            </a:r>
            <a:endParaRPr sz="2400" b="1" dirty="0">
              <a:solidFill>
                <a:srgbClr val="1C6C63"/>
              </a:solidFill>
              <a:latin typeface="Cambria"/>
              <a:ea typeface="Cambria"/>
              <a:cs typeface="Cambria"/>
              <a:sym typeface="Cambria"/>
            </a:endParaRPr>
          </a:p>
          <a:p>
            <a:pPr marL="0" lvl="0" indent="0" algn="l" rtl="0">
              <a:spcBef>
                <a:spcPts val="0"/>
              </a:spcBef>
              <a:spcAft>
                <a:spcPts val="0"/>
              </a:spcAft>
              <a:buNone/>
            </a:pPr>
            <a:r>
              <a:rPr lang="en" sz="1800" b="1" dirty="0">
                <a:solidFill>
                  <a:srgbClr val="1C6C63"/>
                </a:solidFill>
                <a:latin typeface="Cambria"/>
                <a:ea typeface="Cambria"/>
                <a:cs typeface="Cambria"/>
                <a:sym typeface="Cambria"/>
              </a:rPr>
              <a:t>“Pictography, Law, and Earth: Gerald Vizenor, John Borrows, and Louise Erdrich” </a:t>
            </a:r>
            <a:endParaRPr sz="1800" b="1" dirty="0">
              <a:solidFill>
                <a:srgbClr val="1C6C63"/>
              </a:solidFill>
              <a:latin typeface="Cambria"/>
              <a:ea typeface="Cambria"/>
              <a:cs typeface="Cambria"/>
              <a:sym typeface="Cambria"/>
            </a:endParaRPr>
          </a:p>
          <a:p>
            <a:pPr marL="0" lvl="0" indent="0" algn="l" rtl="0">
              <a:spcBef>
                <a:spcPts val="0"/>
              </a:spcBef>
              <a:spcAft>
                <a:spcPts val="0"/>
              </a:spcAft>
              <a:buNone/>
            </a:pPr>
            <a:r>
              <a:rPr lang="en" sz="1800" b="1" dirty="0">
                <a:solidFill>
                  <a:srgbClr val="1C6C63"/>
                </a:solidFill>
                <a:latin typeface="Cambria"/>
                <a:ea typeface="Cambria"/>
                <a:cs typeface="Cambria"/>
                <a:sym typeface="Cambria"/>
              </a:rPr>
              <a:t>(</a:t>
            </a:r>
            <a:r>
              <a:rPr lang="en" sz="1800" b="1" i="1" dirty="0">
                <a:solidFill>
                  <a:srgbClr val="1C6C63"/>
                </a:solidFill>
                <a:latin typeface="Cambria"/>
                <a:ea typeface="Cambria"/>
                <a:cs typeface="Cambria"/>
                <a:sym typeface="Cambria"/>
              </a:rPr>
              <a:t>PMLA</a:t>
            </a:r>
            <a:r>
              <a:rPr lang="en" sz="1800" b="1" dirty="0">
                <a:solidFill>
                  <a:srgbClr val="1C6C63"/>
                </a:solidFill>
                <a:latin typeface="Cambria"/>
                <a:ea typeface="Cambria"/>
                <a:cs typeface="Cambria"/>
                <a:sym typeface="Cambria"/>
              </a:rPr>
              <a:t>, March 2019)</a:t>
            </a:r>
            <a:endParaRPr sz="1800" b="1" dirty="0">
              <a:solidFill>
                <a:srgbClr val="1C6C63"/>
              </a:solidFill>
              <a:latin typeface="Cambria"/>
              <a:ea typeface="Cambria"/>
              <a:cs typeface="Cambria"/>
              <a:sym typeface="Cambria"/>
            </a:endParaRPr>
          </a:p>
        </p:txBody>
      </p:sp>
      <p:sp>
        <p:nvSpPr>
          <p:cNvPr id="88" name="Google Shape;88;p16"/>
          <p:cNvSpPr txBox="1"/>
          <p:nvPr/>
        </p:nvSpPr>
        <p:spPr>
          <a:xfrm>
            <a:off x="3497025" y="925200"/>
            <a:ext cx="5229300" cy="1690901"/>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1200"/>
              </a:spcBef>
              <a:spcAft>
                <a:spcPts val="0"/>
              </a:spcAft>
              <a:buNone/>
            </a:pPr>
            <a:r>
              <a:rPr lang="en" sz="2000" dirty="0">
                <a:latin typeface="Nunito"/>
                <a:ea typeface="Nunito"/>
                <a:cs typeface="Nunito"/>
                <a:sym typeface="Nunito"/>
              </a:rPr>
              <a:t>These indigenous sign systems and hemispheric cultural practices of the Americas have never been forgotten—but remain a dynamic part of contemporary writing, art, legal philosophy, political activism, and environmental thinking.</a:t>
            </a:r>
            <a:endParaRPr sz="2000" dirty="0">
              <a:latin typeface="Nunito"/>
              <a:ea typeface="Nunito"/>
              <a:cs typeface="Nunito"/>
              <a:sym typeface="Nunito"/>
            </a:endParaRPr>
          </a:p>
          <a:p>
            <a:pPr marL="0" lvl="0" indent="0" algn="ctr" rtl="0">
              <a:spcBef>
                <a:spcPts val="1200"/>
              </a:spcBef>
              <a:spcAft>
                <a:spcPts val="0"/>
              </a:spcAft>
              <a:buNone/>
            </a:pPr>
            <a:endParaRPr sz="3600" b="1" dirty="0">
              <a:solidFill>
                <a:srgbClr val="1C6C63"/>
              </a:solidFill>
              <a:highlight>
                <a:schemeClr val="accent5"/>
              </a:highlight>
              <a:latin typeface="Calibri"/>
              <a:ea typeface="Calibri"/>
              <a:cs typeface="Calibri"/>
              <a:sym typeface="Calibri"/>
            </a:endParaRPr>
          </a:p>
        </p:txBody>
      </p:sp>
      <p:pic>
        <p:nvPicPr>
          <p:cNvPr id="89" name="Google Shape;89;p16"/>
          <p:cNvPicPr preferRelativeResize="0"/>
          <p:nvPr/>
        </p:nvPicPr>
        <p:blipFill>
          <a:blip r:embed="rId3">
            <a:alphaModFix/>
          </a:blip>
          <a:stretch>
            <a:fillRect/>
          </a:stretch>
        </p:blipFill>
        <p:spPr>
          <a:xfrm>
            <a:off x="50" y="1434000"/>
            <a:ext cx="3630073" cy="2592802"/>
          </a:xfrm>
          <a:prstGeom prst="rect">
            <a:avLst/>
          </a:prstGeom>
          <a:noFill/>
          <a:ln>
            <a:noFill/>
          </a:ln>
        </p:spPr>
      </p:pic>
      <p:pic>
        <p:nvPicPr>
          <p:cNvPr id="90" name="Google Shape;90;p16"/>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14"/>
        <p:cNvGrpSpPr/>
        <p:nvPr/>
      </p:nvGrpSpPr>
      <p:grpSpPr>
        <a:xfrm>
          <a:off x="0" y="0"/>
          <a:ext cx="0" cy="0"/>
          <a:chOff x="0" y="0"/>
          <a:chExt cx="0" cy="0"/>
        </a:xfrm>
      </p:grpSpPr>
      <p:sp>
        <p:nvSpPr>
          <p:cNvPr id="415" name="Google Shape;415;p52"/>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1C6C63"/>
                </a:solidFill>
              </a:rPr>
              <a:t>Aldo and Jeanne Scaglione Prize for Studies in Slavic Languages </a:t>
            </a:r>
            <a:endParaRPr sz="1900" b="1" dirty="0">
              <a:solidFill>
                <a:srgbClr val="1C6C63"/>
              </a:solidFill>
            </a:endParaRPr>
          </a:p>
          <a:p>
            <a:pPr marL="0" lvl="0" indent="0" algn="l" rtl="0">
              <a:spcBef>
                <a:spcPts val="0"/>
              </a:spcBef>
              <a:spcAft>
                <a:spcPts val="0"/>
              </a:spcAft>
              <a:buNone/>
            </a:pPr>
            <a:r>
              <a:rPr lang="en" sz="1900" b="1" dirty="0">
                <a:solidFill>
                  <a:srgbClr val="1C6C63"/>
                </a:solidFill>
              </a:rPr>
              <a:t>and Literatures </a:t>
            </a:r>
            <a:r>
              <a:rPr lang="en" sz="1900" dirty="0">
                <a:solidFill>
                  <a:srgbClr val="1C6C63"/>
                </a:solidFill>
              </a:rPr>
              <a:t>Honorable Mention</a:t>
            </a:r>
            <a:endParaRPr sz="19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416" name="Google Shape;416;p52"/>
          <p:cNvSpPr txBox="1">
            <a:spLocks noGrp="1"/>
          </p:cNvSpPr>
          <p:nvPr>
            <p:ph type="body" idx="1"/>
          </p:nvPr>
        </p:nvSpPr>
        <p:spPr>
          <a:xfrm>
            <a:off x="4782425" y="1090325"/>
            <a:ext cx="4017000" cy="308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dirty="0">
                <a:solidFill>
                  <a:srgbClr val="000000"/>
                </a:solidFill>
                <a:latin typeface="Nunito"/>
                <a:ea typeface="Nunito"/>
                <a:cs typeface="Nunito"/>
                <a:sym typeface="Nunito"/>
              </a:rPr>
              <a:t>We were drawn by the chance to work together and </a:t>
            </a:r>
            <a:r>
              <a:rPr lang="en" sz="2400" dirty="0" smtClean="0">
                <a:solidFill>
                  <a:srgbClr val="000000"/>
                </a:solidFill>
                <a:latin typeface="Nunito"/>
                <a:ea typeface="Nunito"/>
                <a:cs typeface="Nunito"/>
                <a:sym typeface="Nunito"/>
              </a:rPr>
              <a:t>think </a:t>
            </a:r>
            <a:r>
              <a:rPr lang="en" sz="2400" dirty="0">
                <a:solidFill>
                  <a:srgbClr val="000000"/>
                </a:solidFill>
                <a:latin typeface="Nunito"/>
                <a:ea typeface="Nunito"/>
                <a:cs typeface="Nunito"/>
                <a:sym typeface="Nunito"/>
              </a:rPr>
              <a:t>about the literary tradition from a much broader perspective than any of us does in our own scholarship.</a:t>
            </a:r>
            <a:endParaRPr sz="2400" dirty="0">
              <a:solidFill>
                <a:srgbClr val="222222"/>
              </a:solidFill>
              <a:latin typeface="Nunito"/>
              <a:ea typeface="Nunito"/>
              <a:cs typeface="Nunito"/>
              <a:sym typeface="Nunito"/>
            </a:endParaRPr>
          </a:p>
        </p:txBody>
      </p:sp>
      <p:sp>
        <p:nvSpPr>
          <p:cNvPr id="417" name="Google Shape;417;p52"/>
          <p:cNvSpPr txBox="1"/>
          <p:nvPr/>
        </p:nvSpPr>
        <p:spPr>
          <a:xfrm>
            <a:off x="50" y="0"/>
            <a:ext cx="9144000" cy="11382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1C6C63"/>
                </a:solidFill>
                <a:latin typeface="Oswald"/>
                <a:ea typeface="Oswald"/>
                <a:cs typeface="Oswald"/>
                <a:sym typeface="Oswald"/>
              </a:rPr>
              <a:t>Andrew Kahn, Mark Lipovetsky, Irina Reyfman, and </a:t>
            </a:r>
            <a:r>
              <a:rPr lang="en" sz="2400" b="1" dirty="0" smtClean="0">
                <a:solidFill>
                  <a:srgbClr val="1C6C63"/>
                </a:solidFill>
                <a:latin typeface="Oswald"/>
                <a:ea typeface="Oswald"/>
                <a:cs typeface="Oswald"/>
                <a:sym typeface="Oswald"/>
              </a:rPr>
              <a:t>Stephanie </a:t>
            </a:r>
            <a:r>
              <a:rPr lang="en" sz="2400" b="1" dirty="0">
                <a:solidFill>
                  <a:srgbClr val="1C6C63"/>
                </a:solidFill>
                <a:latin typeface="Oswald"/>
                <a:ea typeface="Oswald"/>
                <a:cs typeface="Oswald"/>
                <a:sym typeface="Oswald"/>
              </a:rPr>
              <a:t>Sandler</a:t>
            </a:r>
            <a:r>
              <a:rPr lang="en" sz="2200" b="1" dirty="0">
                <a:solidFill>
                  <a:srgbClr val="1C6C63"/>
                </a:solidFill>
                <a:latin typeface="Oswald"/>
                <a:ea typeface="Oswald"/>
                <a:cs typeface="Oswald"/>
                <a:sym typeface="Oswald"/>
              </a:rPr>
              <a:t> </a:t>
            </a:r>
            <a:endParaRPr sz="2200" b="1" dirty="0">
              <a:solidFill>
                <a:srgbClr val="1C6C63"/>
              </a:solidFill>
              <a:latin typeface="Oswald"/>
              <a:ea typeface="Oswald"/>
              <a:cs typeface="Oswald"/>
              <a:sym typeface="Oswald"/>
            </a:endParaRPr>
          </a:p>
          <a:p>
            <a:pPr marL="0" lvl="0" indent="0" algn="l" rtl="0">
              <a:spcBef>
                <a:spcPts val="0"/>
              </a:spcBef>
              <a:spcAft>
                <a:spcPts val="0"/>
              </a:spcAft>
              <a:buNone/>
            </a:pPr>
            <a:r>
              <a:rPr lang="en" sz="2800" b="1" i="1" dirty="0">
                <a:solidFill>
                  <a:srgbClr val="1C6C63"/>
                </a:solidFill>
                <a:latin typeface="Cambria"/>
                <a:ea typeface="Cambria"/>
                <a:cs typeface="Cambria"/>
                <a:sym typeface="Cambria"/>
              </a:rPr>
              <a:t>A History of Russian Literature</a:t>
            </a:r>
            <a:r>
              <a:rPr lang="en" sz="2800" b="1" dirty="0">
                <a:solidFill>
                  <a:srgbClr val="1C6C63"/>
                </a:solidFill>
                <a:latin typeface="Cambria"/>
                <a:ea typeface="Cambria"/>
                <a:cs typeface="Cambria"/>
                <a:sym typeface="Cambria"/>
              </a:rPr>
              <a:t> </a:t>
            </a:r>
            <a:endParaRPr sz="2800" b="1" i="1" dirty="0">
              <a:solidFill>
                <a:srgbClr val="1C6C63"/>
              </a:solidFill>
              <a:latin typeface="Cambria"/>
              <a:ea typeface="Cambria"/>
              <a:cs typeface="Cambria"/>
              <a:sym typeface="Cambria"/>
            </a:endParaRPr>
          </a:p>
        </p:txBody>
      </p:sp>
      <p:pic>
        <p:nvPicPr>
          <p:cNvPr id="418" name="Google Shape;418;p52"/>
          <p:cNvPicPr preferRelativeResize="0"/>
          <p:nvPr/>
        </p:nvPicPr>
        <p:blipFill>
          <a:blip r:embed="rId3">
            <a:alphaModFix/>
          </a:blip>
          <a:stretch>
            <a:fillRect/>
          </a:stretch>
        </p:blipFill>
        <p:spPr>
          <a:xfrm>
            <a:off x="50" y="1138200"/>
            <a:ext cx="4627885" cy="3366075"/>
          </a:xfrm>
          <a:prstGeom prst="rect">
            <a:avLst/>
          </a:prstGeom>
          <a:noFill/>
          <a:ln>
            <a:noFill/>
          </a:ln>
        </p:spPr>
      </p:pic>
      <p:pic>
        <p:nvPicPr>
          <p:cNvPr id="419" name="Google Shape;419;p52"/>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23"/>
        <p:cNvGrpSpPr/>
        <p:nvPr/>
      </p:nvGrpSpPr>
      <p:grpSpPr>
        <a:xfrm>
          <a:off x="0" y="0"/>
          <a:ext cx="0" cy="0"/>
          <a:chOff x="0" y="0"/>
          <a:chExt cx="0" cy="0"/>
        </a:xfrm>
      </p:grpSpPr>
      <p:sp>
        <p:nvSpPr>
          <p:cNvPr id="424" name="Google Shape;424;p53"/>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425" name="Google Shape;425;p53"/>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426" name="Google Shape;426;p53"/>
          <p:cNvSpPr txBox="1"/>
          <p:nvPr/>
        </p:nvSpPr>
        <p:spPr>
          <a:xfrm>
            <a:off x="2678150" y="1093975"/>
            <a:ext cx="60546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a Translation of a Scholarly Study of Literature</a:t>
            </a:r>
            <a:endParaRPr sz="3000" b="1">
              <a:solidFill>
                <a:srgbClr val="222222"/>
              </a:solidFill>
              <a:latin typeface="Oswald"/>
              <a:ea typeface="Oswald"/>
              <a:cs typeface="Oswald"/>
              <a:sym typeface="Oswald"/>
            </a:endParaRPr>
          </a:p>
        </p:txBody>
      </p:sp>
      <p:pic>
        <p:nvPicPr>
          <p:cNvPr id="427" name="Google Shape;427;p53"/>
          <p:cNvPicPr preferRelativeResize="0"/>
          <p:nvPr/>
        </p:nvPicPr>
        <p:blipFill>
          <a:blip r:embed="rId3">
            <a:alphaModFix/>
          </a:blip>
          <a:stretch>
            <a:fillRect/>
          </a:stretch>
        </p:blipFill>
        <p:spPr>
          <a:xfrm>
            <a:off x="50" y="975900"/>
            <a:ext cx="2343048" cy="3528375"/>
          </a:xfrm>
          <a:prstGeom prst="rect">
            <a:avLst/>
          </a:prstGeom>
          <a:noFill/>
          <a:ln>
            <a:noFill/>
          </a:ln>
        </p:spPr>
      </p:pic>
      <p:pic>
        <p:nvPicPr>
          <p:cNvPr id="428" name="Google Shape;428;p53"/>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32"/>
        <p:cNvGrpSpPr/>
        <p:nvPr/>
      </p:nvGrpSpPr>
      <p:grpSpPr>
        <a:xfrm>
          <a:off x="0" y="0"/>
          <a:ext cx="0" cy="0"/>
          <a:chOff x="0" y="0"/>
          <a:chExt cx="0" cy="0"/>
        </a:xfrm>
      </p:grpSpPr>
      <p:sp>
        <p:nvSpPr>
          <p:cNvPr id="433" name="Google Shape;433;p54"/>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1C6C63"/>
                </a:solidFill>
              </a:rPr>
              <a:t>Aldo and Jeanne Scaglione Prize for a Translation of a Scholarly Study </a:t>
            </a:r>
            <a:endParaRPr sz="1900" b="1" dirty="0">
              <a:solidFill>
                <a:srgbClr val="1C6C63"/>
              </a:solidFill>
            </a:endParaRPr>
          </a:p>
          <a:p>
            <a:pPr marL="0" lvl="0" indent="0" algn="l" rtl="0">
              <a:spcBef>
                <a:spcPts val="0"/>
              </a:spcBef>
              <a:spcAft>
                <a:spcPts val="0"/>
              </a:spcAft>
              <a:buNone/>
            </a:pPr>
            <a:r>
              <a:rPr lang="en" sz="1900" b="1" dirty="0">
                <a:solidFill>
                  <a:srgbClr val="1C6C63"/>
                </a:solidFill>
              </a:rPr>
              <a:t>of Literature</a:t>
            </a:r>
            <a:endParaRPr sz="1900" b="1"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434" name="Google Shape;434;p54"/>
          <p:cNvSpPr txBox="1">
            <a:spLocks noGrp="1"/>
          </p:cNvSpPr>
          <p:nvPr>
            <p:ph type="body" idx="1"/>
          </p:nvPr>
        </p:nvSpPr>
        <p:spPr>
          <a:xfrm>
            <a:off x="5203275" y="1248800"/>
            <a:ext cx="3596100" cy="292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rgbClr val="000000"/>
                </a:solidFill>
                <a:latin typeface="Nunito"/>
                <a:ea typeface="Nunito"/>
                <a:cs typeface="Nunito"/>
                <a:sym typeface="Nunito"/>
              </a:rPr>
              <a:t>“Given the advantage of studying previous translations, I have learned from their merits and tried to avoid their shortcomings.”</a:t>
            </a:r>
            <a:endParaRPr sz="2400">
              <a:solidFill>
                <a:srgbClr val="222222"/>
              </a:solidFill>
              <a:latin typeface="Nunito"/>
              <a:ea typeface="Nunito"/>
              <a:cs typeface="Nunito"/>
              <a:sym typeface="Nunito"/>
            </a:endParaRPr>
          </a:p>
        </p:txBody>
      </p:sp>
      <p:sp>
        <p:nvSpPr>
          <p:cNvPr id="435" name="Google Shape;435;p54"/>
          <p:cNvSpPr txBox="1"/>
          <p:nvPr/>
        </p:nvSpPr>
        <p:spPr>
          <a:xfrm>
            <a:off x="50" y="0"/>
            <a:ext cx="9144000" cy="11820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Peimin Ni</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Understanding the </a:t>
            </a:r>
            <a:r>
              <a:rPr lang="en" sz="2000" b="1" dirty="0">
                <a:solidFill>
                  <a:srgbClr val="1C6C63"/>
                </a:solidFill>
                <a:latin typeface="Cambria"/>
                <a:ea typeface="Cambria"/>
                <a:cs typeface="Cambria"/>
                <a:sym typeface="Cambria"/>
              </a:rPr>
              <a:t>Analects </a:t>
            </a:r>
            <a:r>
              <a:rPr lang="en" sz="2000" b="1" i="1" dirty="0">
                <a:solidFill>
                  <a:srgbClr val="1C6C63"/>
                </a:solidFill>
                <a:latin typeface="Cambria"/>
                <a:ea typeface="Cambria"/>
                <a:cs typeface="Cambria"/>
                <a:sym typeface="Cambria"/>
              </a:rPr>
              <a:t>of Confucius:  A New Translation of </a:t>
            </a:r>
            <a:r>
              <a:rPr lang="en" sz="2000" b="1" dirty="0">
                <a:solidFill>
                  <a:srgbClr val="1C6C63"/>
                </a:solidFill>
                <a:latin typeface="Cambria"/>
                <a:ea typeface="Cambria"/>
                <a:cs typeface="Cambria"/>
                <a:sym typeface="Cambria"/>
              </a:rPr>
              <a:t>Lunyu </a:t>
            </a:r>
            <a:r>
              <a:rPr lang="en" sz="2000" b="1" i="1" dirty="0">
                <a:solidFill>
                  <a:srgbClr val="1C6C63"/>
                </a:solidFill>
                <a:latin typeface="Cambria"/>
                <a:ea typeface="Cambria"/>
                <a:cs typeface="Cambria"/>
                <a:sym typeface="Cambria"/>
              </a:rPr>
              <a:t>with Annotations</a:t>
            </a:r>
            <a:r>
              <a:rPr lang="en" sz="2000" b="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pic>
        <p:nvPicPr>
          <p:cNvPr id="436" name="Google Shape;436;p54"/>
          <p:cNvPicPr preferRelativeResize="0"/>
          <p:nvPr/>
        </p:nvPicPr>
        <p:blipFill>
          <a:blip r:embed="rId3">
            <a:alphaModFix/>
          </a:blip>
          <a:stretch>
            <a:fillRect/>
          </a:stretch>
        </p:blipFill>
        <p:spPr>
          <a:xfrm>
            <a:off x="-4" y="1182000"/>
            <a:ext cx="4651206" cy="3322274"/>
          </a:xfrm>
          <a:prstGeom prst="rect">
            <a:avLst/>
          </a:prstGeom>
          <a:noFill/>
          <a:ln>
            <a:noFill/>
          </a:ln>
        </p:spPr>
      </p:pic>
      <p:pic>
        <p:nvPicPr>
          <p:cNvPr id="437" name="Google Shape;437;p54"/>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41"/>
        <p:cNvGrpSpPr/>
        <p:nvPr/>
      </p:nvGrpSpPr>
      <p:grpSpPr>
        <a:xfrm>
          <a:off x="0" y="0"/>
          <a:ext cx="0" cy="0"/>
          <a:chOff x="0" y="0"/>
          <a:chExt cx="0" cy="0"/>
        </a:xfrm>
      </p:grpSpPr>
      <p:sp>
        <p:nvSpPr>
          <p:cNvPr id="442" name="Google Shape;442;p55"/>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443" name="Google Shape;443;p55"/>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444" name="Google Shape;444;p55"/>
          <p:cNvSpPr txBox="1"/>
          <p:nvPr/>
        </p:nvSpPr>
        <p:spPr>
          <a:xfrm>
            <a:off x="2697300" y="1093975"/>
            <a:ext cx="59685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600" b="1">
                <a:solidFill>
                  <a:srgbClr val="222222"/>
                </a:solidFill>
                <a:latin typeface="Oswald"/>
                <a:ea typeface="Oswald"/>
                <a:cs typeface="Oswald"/>
                <a:sym typeface="Oswald"/>
              </a:rPr>
              <a:t>Aldo and Jeanne Scaglione Prize for a Translation of a Scholarly Study of Literature</a:t>
            </a:r>
            <a:endParaRPr sz="3000" b="1">
              <a:solidFill>
                <a:srgbClr val="222222"/>
              </a:solidFill>
              <a:latin typeface="Oswald"/>
              <a:ea typeface="Oswald"/>
              <a:cs typeface="Oswald"/>
              <a:sym typeface="Oswald"/>
            </a:endParaRPr>
          </a:p>
        </p:txBody>
      </p:sp>
      <p:pic>
        <p:nvPicPr>
          <p:cNvPr id="445" name="Google Shape;445;p55"/>
          <p:cNvPicPr preferRelativeResize="0"/>
          <p:nvPr/>
        </p:nvPicPr>
        <p:blipFill rotWithShape="1">
          <a:blip r:embed="rId3">
            <a:alphaModFix/>
          </a:blip>
          <a:srcRect l="11614" t="9191" r="43921" b="40001"/>
          <a:stretch/>
        </p:blipFill>
        <p:spPr>
          <a:xfrm>
            <a:off x="50" y="975900"/>
            <a:ext cx="2386742" cy="3528375"/>
          </a:xfrm>
          <a:prstGeom prst="rect">
            <a:avLst/>
          </a:prstGeom>
          <a:noFill/>
          <a:ln>
            <a:noFill/>
          </a:ln>
        </p:spPr>
      </p:pic>
      <p:pic>
        <p:nvPicPr>
          <p:cNvPr id="446" name="Google Shape;446;p55"/>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50"/>
        <p:cNvGrpSpPr/>
        <p:nvPr/>
      </p:nvGrpSpPr>
      <p:grpSpPr>
        <a:xfrm>
          <a:off x="0" y="0"/>
          <a:ext cx="0" cy="0"/>
          <a:chOff x="0" y="0"/>
          <a:chExt cx="0" cy="0"/>
        </a:xfrm>
      </p:grpSpPr>
      <p:sp>
        <p:nvSpPr>
          <p:cNvPr id="451" name="Google Shape;451;p56"/>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1C6C63"/>
                </a:solidFill>
              </a:rPr>
              <a:t>Aldo and Jeanne Scaglione Prize for a Translation of a Scholarly Study </a:t>
            </a:r>
            <a:endParaRPr sz="1900" b="1" dirty="0">
              <a:solidFill>
                <a:srgbClr val="1C6C63"/>
              </a:solidFill>
            </a:endParaRPr>
          </a:p>
          <a:p>
            <a:pPr marL="0" lvl="0" indent="0" algn="l" rtl="0">
              <a:spcBef>
                <a:spcPts val="0"/>
              </a:spcBef>
              <a:spcAft>
                <a:spcPts val="0"/>
              </a:spcAft>
              <a:buNone/>
            </a:pPr>
            <a:r>
              <a:rPr lang="en" sz="1900" b="1" dirty="0">
                <a:solidFill>
                  <a:srgbClr val="1C6C63"/>
                </a:solidFill>
              </a:rPr>
              <a:t>of Literature</a:t>
            </a:r>
            <a:endParaRPr sz="1900" b="1"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452" name="Google Shape;452;p56"/>
          <p:cNvSpPr txBox="1">
            <a:spLocks noGrp="1"/>
          </p:cNvSpPr>
          <p:nvPr>
            <p:ph type="body" idx="1"/>
          </p:nvPr>
        </p:nvSpPr>
        <p:spPr>
          <a:xfrm>
            <a:off x="2907725" y="1626025"/>
            <a:ext cx="5891700" cy="2550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2400" dirty="0" smtClean="0">
                <a:solidFill>
                  <a:srgbClr val="222222"/>
                </a:solidFill>
                <a:latin typeface="Nunito"/>
                <a:ea typeface="Nunito"/>
                <a:cs typeface="Nunito"/>
                <a:sym typeface="Nunito"/>
              </a:rPr>
              <a:t>Tommasino’s </a:t>
            </a:r>
            <a:r>
              <a:rPr lang="en" sz="2400" dirty="0">
                <a:solidFill>
                  <a:srgbClr val="222222"/>
                </a:solidFill>
                <a:latin typeface="Nunito"/>
                <a:ea typeface="Nunito"/>
                <a:cs typeface="Nunito"/>
                <a:sym typeface="Nunito"/>
              </a:rPr>
              <a:t>book is not just about the first Italian translation of the </a:t>
            </a:r>
            <a:r>
              <a:rPr lang="en" sz="2400" dirty="0" smtClean="0">
                <a:solidFill>
                  <a:srgbClr val="222222"/>
                </a:solidFill>
                <a:latin typeface="Nunito"/>
                <a:ea typeface="Nunito"/>
                <a:cs typeface="Nunito"/>
                <a:sym typeface="Nunito"/>
              </a:rPr>
              <a:t>Qur’an</a:t>
            </a:r>
            <a:r>
              <a:rPr lang="en" sz="2400" dirty="0">
                <a:solidFill>
                  <a:srgbClr val="222222"/>
                </a:solidFill>
                <a:latin typeface="Nunito"/>
                <a:ea typeface="Nunito"/>
                <a:cs typeface="Nunito"/>
                <a:sym typeface="Nunito"/>
              </a:rPr>
              <a:t>, it is about the very process of translating as well.</a:t>
            </a:r>
            <a:endParaRPr sz="2400" dirty="0">
              <a:solidFill>
                <a:srgbClr val="222222"/>
              </a:solidFill>
              <a:latin typeface="Nunito"/>
              <a:ea typeface="Nunito"/>
              <a:cs typeface="Nunito"/>
              <a:sym typeface="Nunito"/>
            </a:endParaRPr>
          </a:p>
        </p:txBody>
      </p:sp>
      <p:sp>
        <p:nvSpPr>
          <p:cNvPr id="453" name="Google Shape;453;p56"/>
          <p:cNvSpPr txBox="1"/>
          <p:nvPr/>
        </p:nvSpPr>
        <p:spPr>
          <a:xfrm>
            <a:off x="50" y="0"/>
            <a:ext cx="9144000" cy="11820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1C6C63"/>
                </a:solidFill>
                <a:latin typeface="Oswald"/>
                <a:ea typeface="Oswald"/>
                <a:cs typeface="Oswald"/>
                <a:sym typeface="Oswald"/>
              </a:rPr>
              <a:t>Sylvia Adrian Notini </a:t>
            </a:r>
            <a:endParaRPr sz="3000" b="1">
              <a:solidFill>
                <a:srgbClr val="1C6C63"/>
              </a:solidFill>
              <a:latin typeface="Oswald"/>
              <a:ea typeface="Oswald"/>
              <a:cs typeface="Oswald"/>
              <a:sym typeface="Oswald"/>
            </a:endParaRPr>
          </a:p>
          <a:p>
            <a:pPr marL="0" lvl="0" indent="0" algn="l" rtl="0">
              <a:spcBef>
                <a:spcPts val="0"/>
              </a:spcBef>
              <a:spcAft>
                <a:spcPts val="0"/>
              </a:spcAft>
              <a:buNone/>
            </a:pPr>
            <a:r>
              <a:rPr lang="en" sz="2000" b="1" i="1">
                <a:solidFill>
                  <a:srgbClr val="1C6C63"/>
                </a:solidFill>
                <a:latin typeface="Cambria"/>
                <a:ea typeface="Cambria"/>
                <a:cs typeface="Cambria"/>
                <a:sym typeface="Cambria"/>
              </a:rPr>
              <a:t>The Venetian Qur’an: A Renaissance Companion to Islam</a:t>
            </a:r>
            <a:r>
              <a:rPr lang="en" sz="2000" b="1">
                <a:solidFill>
                  <a:srgbClr val="1C6C63"/>
                </a:solidFill>
                <a:latin typeface="Cambria"/>
                <a:ea typeface="Cambria"/>
                <a:cs typeface="Cambria"/>
                <a:sym typeface="Cambria"/>
              </a:rPr>
              <a:t>,</a:t>
            </a:r>
            <a:r>
              <a:rPr lang="en" sz="2000" b="1" i="1">
                <a:solidFill>
                  <a:srgbClr val="1C6C63"/>
                </a:solidFill>
                <a:latin typeface="Cambria"/>
                <a:ea typeface="Cambria"/>
                <a:cs typeface="Cambria"/>
                <a:sym typeface="Cambria"/>
              </a:rPr>
              <a:t> </a:t>
            </a:r>
            <a:r>
              <a:rPr lang="en" sz="2000" b="1">
                <a:solidFill>
                  <a:srgbClr val="1C6C63"/>
                </a:solidFill>
                <a:latin typeface="Cambria"/>
                <a:ea typeface="Cambria"/>
                <a:cs typeface="Cambria"/>
                <a:sym typeface="Cambria"/>
              </a:rPr>
              <a:t>by Pier Mattia Tommasino</a:t>
            </a:r>
            <a:endParaRPr sz="2000" b="1" i="1">
              <a:solidFill>
                <a:srgbClr val="1C6C63"/>
              </a:solidFill>
              <a:latin typeface="Cambria"/>
              <a:ea typeface="Cambria"/>
              <a:cs typeface="Cambria"/>
              <a:sym typeface="Cambria"/>
            </a:endParaRPr>
          </a:p>
        </p:txBody>
      </p:sp>
      <p:pic>
        <p:nvPicPr>
          <p:cNvPr id="454" name="Google Shape;454;p56"/>
          <p:cNvPicPr preferRelativeResize="0"/>
          <p:nvPr/>
        </p:nvPicPr>
        <p:blipFill>
          <a:blip r:embed="rId3">
            <a:alphaModFix/>
          </a:blip>
          <a:stretch>
            <a:fillRect/>
          </a:stretch>
        </p:blipFill>
        <p:spPr>
          <a:xfrm>
            <a:off x="11" y="1182000"/>
            <a:ext cx="2557766" cy="3322276"/>
          </a:xfrm>
          <a:prstGeom prst="rect">
            <a:avLst/>
          </a:prstGeom>
          <a:noFill/>
          <a:ln>
            <a:noFill/>
          </a:ln>
        </p:spPr>
      </p:pic>
      <p:pic>
        <p:nvPicPr>
          <p:cNvPr id="455" name="Google Shape;455;p56"/>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59"/>
        <p:cNvGrpSpPr/>
        <p:nvPr/>
      </p:nvGrpSpPr>
      <p:grpSpPr>
        <a:xfrm>
          <a:off x="0" y="0"/>
          <a:ext cx="0" cy="0"/>
          <a:chOff x="0" y="0"/>
          <a:chExt cx="0" cy="0"/>
        </a:xfrm>
      </p:grpSpPr>
      <p:sp>
        <p:nvSpPr>
          <p:cNvPr id="460" name="Google Shape;460;p57"/>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461" name="Google Shape;461;p57"/>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462" name="Google Shape;462;p57"/>
          <p:cNvSpPr txBox="1"/>
          <p:nvPr/>
        </p:nvSpPr>
        <p:spPr>
          <a:xfrm>
            <a:off x="2582500" y="1093975"/>
            <a:ext cx="61407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400" b="1">
                <a:solidFill>
                  <a:srgbClr val="222222"/>
                </a:solidFill>
                <a:latin typeface="Oswald"/>
                <a:ea typeface="Oswald"/>
                <a:cs typeface="Oswald"/>
                <a:sym typeface="Oswald"/>
              </a:rPr>
              <a:t>Aldo and Jeanne Scaglione Prize for a Translation of a Scholarly Study of Literature</a:t>
            </a:r>
            <a:endParaRPr sz="34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463" name="Google Shape;463;p57"/>
          <p:cNvPicPr preferRelativeResize="0"/>
          <p:nvPr/>
        </p:nvPicPr>
        <p:blipFill>
          <a:blip r:embed="rId3">
            <a:alphaModFix/>
          </a:blip>
          <a:stretch>
            <a:fillRect/>
          </a:stretch>
        </p:blipFill>
        <p:spPr>
          <a:xfrm>
            <a:off x="0" y="975900"/>
            <a:ext cx="2297366" cy="3528375"/>
          </a:xfrm>
          <a:prstGeom prst="rect">
            <a:avLst/>
          </a:prstGeom>
          <a:noFill/>
          <a:ln>
            <a:noFill/>
          </a:ln>
        </p:spPr>
      </p:pic>
      <p:pic>
        <p:nvPicPr>
          <p:cNvPr id="464" name="Google Shape;464;p57"/>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68"/>
        <p:cNvGrpSpPr/>
        <p:nvPr/>
      </p:nvGrpSpPr>
      <p:grpSpPr>
        <a:xfrm>
          <a:off x="0" y="0"/>
          <a:ext cx="0" cy="0"/>
          <a:chOff x="0" y="0"/>
          <a:chExt cx="0" cy="0"/>
        </a:xfrm>
      </p:grpSpPr>
      <p:sp>
        <p:nvSpPr>
          <p:cNvPr id="469" name="Google Shape;469;p58"/>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1C6C63"/>
                </a:solidFill>
              </a:rPr>
              <a:t>Aldo and Jeanne Scaglione Prize for a Translation of a Scholarly Study </a:t>
            </a:r>
            <a:endParaRPr sz="1900" b="1" dirty="0">
              <a:solidFill>
                <a:srgbClr val="1C6C63"/>
              </a:solidFill>
            </a:endParaRPr>
          </a:p>
          <a:p>
            <a:pPr marL="0" lvl="0" indent="0" algn="l" rtl="0">
              <a:spcBef>
                <a:spcPts val="0"/>
              </a:spcBef>
              <a:spcAft>
                <a:spcPts val="0"/>
              </a:spcAft>
              <a:buNone/>
            </a:pPr>
            <a:r>
              <a:rPr lang="en" sz="1900" b="1" dirty="0">
                <a:solidFill>
                  <a:srgbClr val="1C6C63"/>
                </a:solidFill>
              </a:rPr>
              <a:t>of Literature </a:t>
            </a:r>
            <a:r>
              <a:rPr lang="en" sz="1900" dirty="0">
                <a:solidFill>
                  <a:srgbClr val="1C6C63"/>
                </a:solidFill>
              </a:rPr>
              <a:t>Honorable Mention</a:t>
            </a:r>
            <a:endParaRPr sz="19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470" name="Google Shape;470;p58"/>
          <p:cNvSpPr txBox="1">
            <a:spLocks noGrp="1"/>
          </p:cNvSpPr>
          <p:nvPr>
            <p:ph type="body" idx="1"/>
          </p:nvPr>
        </p:nvSpPr>
        <p:spPr>
          <a:xfrm>
            <a:off x="3405100" y="1434725"/>
            <a:ext cx="5394300" cy="27423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200" dirty="0">
                <a:solidFill>
                  <a:srgbClr val="222222"/>
                </a:solidFill>
                <a:latin typeface="Nunito"/>
                <a:ea typeface="Nunito"/>
                <a:cs typeface="Nunito"/>
                <a:sym typeface="Nunito"/>
              </a:rPr>
              <a:t>I was curious about how Greek and Roman readers and critics thought about the </a:t>
            </a:r>
            <a:r>
              <a:rPr lang="en" sz="2200" dirty="0" smtClean="0">
                <a:solidFill>
                  <a:srgbClr val="222222"/>
                </a:solidFill>
                <a:latin typeface="Nunito"/>
                <a:ea typeface="Nunito"/>
                <a:cs typeface="Nunito"/>
                <a:sym typeface="Nunito"/>
              </a:rPr>
              <a:t>past </a:t>
            </a:r>
            <a:r>
              <a:rPr lang="en" sz="2200" dirty="0">
                <a:solidFill>
                  <a:srgbClr val="222222"/>
                </a:solidFill>
                <a:latin typeface="Nunito"/>
                <a:ea typeface="Nunito"/>
                <a:cs typeface="Nunito"/>
                <a:sym typeface="Nunito"/>
              </a:rPr>
              <a:t>and about what should be preserved from the past and in what manner. </a:t>
            </a:r>
            <a:endParaRPr sz="2200" dirty="0">
              <a:solidFill>
                <a:srgbClr val="222222"/>
              </a:solidFill>
              <a:latin typeface="Nunito"/>
              <a:ea typeface="Nunito"/>
              <a:cs typeface="Nunito"/>
              <a:sym typeface="Nunito"/>
            </a:endParaRPr>
          </a:p>
          <a:p>
            <a:pPr marL="0" lvl="0" indent="0" algn="l" rtl="0">
              <a:spcBef>
                <a:spcPts val="1200"/>
              </a:spcBef>
              <a:spcAft>
                <a:spcPts val="1600"/>
              </a:spcAft>
              <a:buNone/>
            </a:pPr>
            <a:endParaRPr sz="2200" dirty="0">
              <a:solidFill>
                <a:srgbClr val="222222"/>
              </a:solidFill>
              <a:latin typeface="Barlow"/>
              <a:ea typeface="Barlow"/>
              <a:cs typeface="Barlow"/>
              <a:sym typeface="Barlow"/>
            </a:endParaRPr>
          </a:p>
        </p:txBody>
      </p:sp>
      <p:sp>
        <p:nvSpPr>
          <p:cNvPr id="471" name="Google Shape;471;p58"/>
          <p:cNvSpPr txBox="1"/>
          <p:nvPr/>
        </p:nvSpPr>
        <p:spPr>
          <a:xfrm>
            <a:off x="50" y="0"/>
            <a:ext cx="9144000" cy="9669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John Marincola</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On Writing History: From Herodotus to Herodian </a:t>
            </a:r>
            <a:endParaRPr sz="2400" b="1" i="1" dirty="0">
              <a:solidFill>
                <a:srgbClr val="1C6C63"/>
              </a:solidFill>
              <a:latin typeface="Cambria"/>
              <a:ea typeface="Cambria"/>
              <a:cs typeface="Cambria"/>
              <a:sym typeface="Cambria"/>
            </a:endParaRPr>
          </a:p>
        </p:txBody>
      </p:sp>
      <p:pic>
        <p:nvPicPr>
          <p:cNvPr id="472" name="Google Shape;472;p58"/>
          <p:cNvPicPr preferRelativeResize="0"/>
          <p:nvPr/>
        </p:nvPicPr>
        <p:blipFill>
          <a:blip r:embed="rId3">
            <a:alphaModFix/>
          </a:blip>
          <a:stretch>
            <a:fillRect/>
          </a:stretch>
        </p:blipFill>
        <p:spPr>
          <a:xfrm>
            <a:off x="50" y="966900"/>
            <a:ext cx="3139549" cy="3537375"/>
          </a:xfrm>
          <a:prstGeom prst="rect">
            <a:avLst/>
          </a:prstGeom>
          <a:noFill/>
          <a:ln>
            <a:noFill/>
          </a:ln>
        </p:spPr>
      </p:pic>
      <p:pic>
        <p:nvPicPr>
          <p:cNvPr id="473" name="Google Shape;473;p58"/>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77"/>
        <p:cNvGrpSpPr/>
        <p:nvPr/>
      </p:nvGrpSpPr>
      <p:grpSpPr>
        <a:xfrm>
          <a:off x="0" y="0"/>
          <a:ext cx="0" cy="0"/>
          <a:chOff x="0" y="0"/>
          <a:chExt cx="0" cy="0"/>
        </a:xfrm>
      </p:grpSpPr>
      <p:sp>
        <p:nvSpPr>
          <p:cNvPr id="478" name="Google Shape;478;p59"/>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479" name="Google Shape;479;p59"/>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480" name="Google Shape;480;p59"/>
          <p:cNvSpPr txBox="1"/>
          <p:nvPr/>
        </p:nvSpPr>
        <p:spPr>
          <a:xfrm>
            <a:off x="3171825" y="1300825"/>
            <a:ext cx="5229300" cy="18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MLA Prize for a Scholarly Edition</a:t>
            </a:r>
            <a:endParaRPr sz="4800" b="1">
              <a:solidFill>
                <a:srgbClr val="222222"/>
              </a:solidFill>
              <a:latin typeface="Oswald"/>
              <a:ea typeface="Oswald"/>
              <a:cs typeface="Oswald"/>
              <a:sym typeface="Oswald"/>
            </a:endParaRPr>
          </a:p>
        </p:txBody>
      </p:sp>
      <p:pic>
        <p:nvPicPr>
          <p:cNvPr id="481" name="Google Shape;481;p59"/>
          <p:cNvPicPr preferRelativeResize="0"/>
          <p:nvPr/>
        </p:nvPicPr>
        <p:blipFill>
          <a:blip r:embed="rId3">
            <a:alphaModFix/>
          </a:blip>
          <a:stretch>
            <a:fillRect/>
          </a:stretch>
        </p:blipFill>
        <p:spPr>
          <a:xfrm>
            <a:off x="50" y="975900"/>
            <a:ext cx="2353104" cy="3528376"/>
          </a:xfrm>
          <a:prstGeom prst="rect">
            <a:avLst/>
          </a:prstGeom>
          <a:noFill/>
          <a:ln>
            <a:noFill/>
          </a:ln>
        </p:spPr>
      </p:pic>
      <p:pic>
        <p:nvPicPr>
          <p:cNvPr id="482" name="Google Shape;482;p59"/>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86"/>
        <p:cNvGrpSpPr/>
        <p:nvPr/>
      </p:nvGrpSpPr>
      <p:grpSpPr>
        <a:xfrm>
          <a:off x="0" y="0"/>
          <a:ext cx="0" cy="0"/>
          <a:chOff x="0" y="0"/>
          <a:chExt cx="0" cy="0"/>
        </a:xfrm>
      </p:grpSpPr>
      <p:sp>
        <p:nvSpPr>
          <p:cNvPr id="487" name="Google Shape;487;p60"/>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MLA Prize for a Scholarly Edition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488" name="Google Shape;488;p60"/>
          <p:cNvSpPr txBox="1">
            <a:spLocks noGrp="1"/>
          </p:cNvSpPr>
          <p:nvPr>
            <p:ph type="body" idx="1"/>
          </p:nvPr>
        </p:nvSpPr>
        <p:spPr>
          <a:xfrm>
            <a:off x="4313750" y="1145800"/>
            <a:ext cx="4380600" cy="291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222222"/>
                </a:solidFill>
                <a:latin typeface="Nunito"/>
                <a:ea typeface="Nunito"/>
                <a:cs typeface="Nunito"/>
                <a:sym typeface="Nunito"/>
              </a:rPr>
              <a:t>Years ago, when I first read Moore’s long-out-of-print </a:t>
            </a:r>
            <a:r>
              <a:rPr lang="en" sz="2400" dirty="0" smtClean="0">
                <a:solidFill>
                  <a:srgbClr val="222222"/>
                </a:solidFill>
                <a:latin typeface="Nunito"/>
                <a:ea typeface="Nunito"/>
                <a:cs typeface="Nunito"/>
                <a:sym typeface="Nunito"/>
              </a:rPr>
              <a:t>poems, </a:t>
            </a:r>
            <a:r>
              <a:rPr lang="en" sz="2400" dirty="0">
                <a:solidFill>
                  <a:srgbClr val="222222"/>
                </a:solidFill>
                <a:latin typeface="Nunito"/>
                <a:ea typeface="Nunito"/>
                <a:cs typeface="Nunito"/>
                <a:sym typeface="Nunito"/>
              </a:rPr>
              <a:t>I simply couldn’t believe she’d dropped them, and </a:t>
            </a:r>
            <a:r>
              <a:rPr lang="en" sz="2400" dirty="0" smtClean="0">
                <a:solidFill>
                  <a:srgbClr val="222222"/>
                </a:solidFill>
                <a:latin typeface="Nunito"/>
                <a:ea typeface="Nunito"/>
                <a:cs typeface="Nunito"/>
                <a:sym typeface="Nunito"/>
              </a:rPr>
              <a:t>I was </a:t>
            </a:r>
            <a:r>
              <a:rPr lang="en" sz="2400" dirty="0">
                <a:solidFill>
                  <a:srgbClr val="222222"/>
                </a:solidFill>
                <a:latin typeface="Nunito"/>
                <a:ea typeface="Nunito"/>
                <a:cs typeface="Nunito"/>
                <a:sym typeface="Nunito"/>
              </a:rPr>
              <a:t>a little panicked at the thought that they might be lost for good.</a:t>
            </a:r>
            <a:endParaRPr sz="2400" dirty="0">
              <a:solidFill>
                <a:srgbClr val="222222"/>
              </a:solidFill>
              <a:latin typeface="Nunito"/>
              <a:ea typeface="Nunito"/>
              <a:cs typeface="Nunito"/>
              <a:sym typeface="Nunito"/>
            </a:endParaRPr>
          </a:p>
        </p:txBody>
      </p:sp>
      <p:sp>
        <p:nvSpPr>
          <p:cNvPr id="489" name="Google Shape;489;p60"/>
          <p:cNvSpPr txBox="1"/>
          <p:nvPr/>
        </p:nvSpPr>
        <p:spPr>
          <a:xfrm>
            <a:off x="50" y="0"/>
            <a:ext cx="9144000" cy="9669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Heather Cass White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New Collected Poems: Marianne Moore </a:t>
            </a:r>
            <a:endParaRPr sz="2400" b="1" i="1" dirty="0">
              <a:solidFill>
                <a:srgbClr val="1C6C63"/>
              </a:solidFill>
              <a:latin typeface="Cambria"/>
              <a:ea typeface="Cambria"/>
              <a:cs typeface="Cambria"/>
              <a:sym typeface="Cambria"/>
            </a:endParaRPr>
          </a:p>
        </p:txBody>
      </p:sp>
      <p:pic>
        <p:nvPicPr>
          <p:cNvPr id="490" name="Google Shape;490;p60"/>
          <p:cNvPicPr preferRelativeResize="0"/>
          <p:nvPr/>
        </p:nvPicPr>
        <p:blipFill>
          <a:blip r:embed="rId3">
            <a:alphaModFix/>
          </a:blip>
          <a:stretch>
            <a:fillRect/>
          </a:stretch>
        </p:blipFill>
        <p:spPr>
          <a:xfrm>
            <a:off x="0" y="1145800"/>
            <a:ext cx="3944001" cy="3030926"/>
          </a:xfrm>
          <a:prstGeom prst="rect">
            <a:avLst/>
          </a:prstGeom>
          <a:noFill/>
          <a:ln>
            <a:noFill/>
          </a:ln>
        </p:spPr>
      </p:pic>
      <p:pic>
        <p:nvPicPr>
          <p:cNvPr id="491" name="Google Shape;491;p60"/>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495"/>
        <p:cNvGrpSpPr/>
        <p:nvPr/>
      </p:nvGrpSpPr>
      <p:grpSpPr>
        <a:xfrm>
          <a:off x="0" y="0"/>
          <a:ext cx="0" cy="0"/>
          <a:chOff x="0" y="0"/>
          <a:chExt cx="0" cy="0"/>
        </a:xfrm>
      </p:grpSpPr>
      <p:sp>
        <p:nvSpPr>
          <p:cNvPr id="496" name="Google Shape;496;p61"/>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497" name="Google Shape;497;p61"/>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498" name="Google Shape;498;p61"/>
          <p:cNvSpPr txBox="1"/>
          <p:nvPr/>
        </p:nvSpPr>
        <p:spPr>
          <a:xfrm>
            <a:off x="3171825" y="1300825"/>
            <a:ext cx="5229300" cy="18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MLA Prize for a Scholarly Edition</a:t>
            </a:r>
            <a:endParaRPr sz="4800" b="1">
              <a:solidFill>
                <a:srgbClr val="222222"/>
              </a:solidFill>
              <a:latin typeface="Oswald"/>
              <a:ea typeface="Oswald"/>
              <a:cs typeface="Oswald"/>
              <a:sym typeface="Oswald"/>
            </a:endParaRPr>
          </a:p>
        </p:txBody>
      </p:sp>
      <p:pic>
        <p:nvPicPr>
          <p:cNvPr id="499" name="Google Shape;499;p61"/>
          <p:cNvPicPr preferRelativeResize="0"/>
          <p:nvPr/>
        </p:nvPicPr>
        <p:blipFill>
          <a:blip r:embed="rId3">
            <a:alphaModFix/>
          </a:blip>
          <a:stretch>
            <a:fillRect/>
          </a:stretch>
        </p:blipFill>
        <p:spPr>
          <a:xfrm>
            <a:off x="50" y="975900"/>
            <a:ext cx="2469863" cy="3528375"/>
          </a:xfrm>
          <a:prstGeom prst="rect">
            <a:avLst/>
          </a:prstGeom>
          <a:noFill/>
          <a:ln>
            <a:noFill/>
          </a:ln>
        </p:spPr>
      </p:pic>
      <p:pic>
        <p:nvPicPr>
          <p:cNvPr id="500" name="Google Shape;500;p61"/>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rgbClr val="1C6C63"/>
              </a:solidFill>
              <a:latin typeface="Cambria"/>
              <a:ea typeface="Cambria"/>
              <a:cs typeface="Cambria"/>
              <a:sym typeface="Cambria"/>
            </a:endParaRPr>
          </a:p>
          <a:p>
            <a:pPr marL="0" lvl="0" indent="0" algn="l" rtl="0">
              <a:spcBef>
                <a:spcPts val="0"/>
              </a:spcBef>
              <a:spcAft>
                <a:spcPts val="0"/>
              </a:spcAft>
              <a:buNone/>
            </a:pPr>
            <a:endParaRPr sz="2400" i="1" dirty="0">
              <a:solidFill>
                <a:srgbClr val="1C6C63"/>
              </a:solidFill>
            </a:endParaRPr>
          </a:p>
        </p:txBody>
      </p:sp>
      <p:sp>
        <p:nvSpPr>
          <p:cNvPr id="96" name="Google Shape;96;p17"/>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 </a:t>
            </a:r>
            <a:endParaRPr sz="4400" b="1" i="1">
              <a:solidFill>
                <a:srgbClr val="1C6C63"/>
              </a:solidFill>
              <a:latin typeface="Oswald"/>
              <a:ea typeface="Oswald"/>
              <a:cs typeface="Oswald"/>
              <a:sym typeface="Oswald"/>
            </a:endParaRPr>
          </a:p>
        </p:txBody>
      </p:sp>
      <p:sp>
        <p:nvSpPr>
          <p:cNvPr id="97" name="Google Shape;97;p17"/>
          <p:cNvSpPr txBox="1"/>
          <p:nvPr/>
        </p:nvSpPr>
        <p:spPr>
          <a:xfrm>
            <a:off x="3171825" y="1093975"/>
            <a:ext cx="52293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accent6">
                    <a:lumMod val="10000"/>
                  </a:schemeClr>
                </a:solidFill>
                <a:latin typeface="Oswald"/>
                <a:ea typeface="Oswald"/>
                <a:cs typeface="Oswald"/>
                <a:sym typeface="Oswald"/>
              </a:rPr>
              <a:t>56th Annual</a:t>
            </a:r>
            <a:r>
              <a:rPr lang="en" sz="4800" b="1" dirty="0">
                <a:solidFill>
                  <a:schemeClr val="accent6">
                    <a:lumMod val="10000"/>
                  </a:schemeClr>
                </a:solidFill>
                <a:latin typeface="Oswald"/>
                <a:ea typeface="Oswald"/>
                <a:cs typeface="Oswald"/>
                <a:sym typeface="Oswald"/>
              </a:rPr>
              <a:t> </a:t>
            </a:r>
            <a:endParaRPr sz="4800" b="1" dirty="0">
              <a:solidFill>
                <a:schemeClr val="accent6">
                  <a:lumMod val="10000"/>
                </a:schemeClr>
              </a:solidFill>
              <a:latin typeface="Oswald"/>
              <a:ea typeface="Oswald"/>
              <a:cs typeface="Oswald"/>
              <a:sym typeface="Oswald"/>
            </a:endParaRPr>
          </a:p>
          <a:p>
            <a:pPr marL="0" lvl="0" indent="0" algn="ctr" rtl="0">
              <a:spcBef>
                <a:spcPts val="0"/>
              </a:spcBef>
              <a:spcAft>
                <a:spcPts val="0"/>
              </a:spcAft>
              <a:buNone/>
            </a:pPr>
            <a:r>
              <a:rPr lang="en" sz="4000" b="1" dirty="0">
                <a:solidFill>
                  <a:schemeClr val="accent6">
                    <a:lumMod val="10000"/>
                  </a:schemeClr>
                </a:solidFill>
                <a:latin typeface="Oswald"/>
                <a:ea typeface="Oswald"/>
                <a:cs typeface="Oswald"/>
                <a:sym typeface="Oswald"/>
              </a:rPr>
              <a:t>William Riley Parker Prize</a:t>
            </a:r>
            <a:endParaRPr sz="4000" b="1" dirty="0">
              <a:solidFill>
                <a:schemeClr val="accent6">
                  <a:lumMod val="10000"/>
                </a:schemeClr>
              </a:solidFill>
              <a:latin typeface="Oswald"/>
              <a:ea typeface="Oswald"/>
              <a:cs typeface="Oswald"/>
              <a:sym typeface="Oswald"/>
            </a:endParaRPr>
          </a:p>
          <a:p>
            <a:pPr marL="0" lvl="0" indent="0" algn="ctr" rtl="0">
              <a:spcBef>
                <a:spcPts val="0"/>
              </a:spcBef>
              <a:spcAft>
                <a:spcPts val="0"/>
              </a:spcAft>
              <a:buNone/>
            </a:pPr>
            <a:r>
              <a:rPr lang="en" sz="3600" b="1" dirty="0">
                <a:solidFill>
                  <a:schemeClr val="accent6">
                    <a:lumMod val="10000"/>
                  </a:schemeClr>
                </a:solidFill>
                <a:latin typeface="Oswald"/>
                <a:ea typeface="Oswald"/>
                <a:cs typeface="Oswald"/>
                <a:sym typeface="Oswald"/>
              </a:rPr>
              <a:t>Honorable Mention</a:t>
            </a:r>
            <a:endParaRPr sz="3600" b="1" dirty="0">
              <a:solidFill>
                <a:schemeClr val="accent6">
                  <a:lumMod val="10000"/>
                </a:schemeClr>
              </a:solidFill>
              <a:latin typeface="Oswald"/>
              <a:ea typeface="Oswald"/>
              <a:cs typeface="Oswald"/>
              <a:sym typeface="Oswald"/>
            </a:endParaRPr>
          </a:p>
          <a:p>
            <a:pPr marL="0" lvl="0" indent="0" algn="ctr" rtl="0">
              <a:spcBef>
                <a:spcPts val="0"/>
              </a:spcBef>
              <a:spcAft>
                <a:spcPts val="0"/>
              </a:spcAft>
              <a:buNone/>
            </a:pPr>
            <a:endParaRPr sz="3600" b="1" dirty="0">
              <a:solidFill>
                <a:srgbClr val="1C6C63"/>
              </a:solidFill>
              <a:latin typeface="Calibri"/>
              <a:ea typeface="Calibri"/>
              <a:cs typeface="Calibri"/>
              <a:sym typeface="Calibri"/>
            </a:endParaRPr>
          </a:p>
        </p:txBody>
      </p:sp>
      <p:pic>
        <p:nvPicPr>
          <p:cNvPr id="98" name="Google Shape;98;p17"/>
          <p:cNvPicPr preferRelativeResize="0"/>
          <p:nvPr/>
        </p:nvPicPr>
        <p:blipFill>
          <a:blip r:embed="rId3">
            <a:alphaModFix/>
          </a:blip>
          <a:stretch>
            <a:fillRect/>
          </a:stretch>
        </p:blipFill>
        <p:spPr>
          <a:xfrm>
            <a:off x="-4" y="995775"/>
            <a:ext cx="2506080" cy="3508502"/>
          </a:xfrm>
          <a:prstGeom prst="rect">
            <a:avLst/>
          </a:prstGeom>
          <a:noFill/>
          <a:ln>
            <a:noFill/>
          </a:ln>
        </p:spPr>
      </p:pic>
      <p:pic>
        <p:nvPicPr>
          <p:cNvPr id="99" name="Google Shape;99;p17"/>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04"/>
        <p:cNvGrpSpPr/>
        <p:nvPr/>
      </p:nvGrpSpPr>
      <p:grpSpPr>
        <a:xfrm>
          <a:off x="0" y="0"/>
          <a:ext cx="0" cy="0"/>
          <a:chOff x="0" y="0"/>
          <a:chExt cx="0" cy="0"/>
        </a:xfrm>
      </p:grpSpPr>
      <p:sp>
        <p:nvSpPr>
          <p:cNvPr id="505" name="Google Shape;505;p62"/>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MLA Prize for a Scholarly Edition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506" name="Google Shape;506;p62"/>
          <p:cNvSpPr txBox="1">
            <a:spLocks noGrp="1"/>
          </p:cNvSpPr>
          <p:nvPr>
            <p:ph type="body" idx="1"/>
          </p:nvPr>
        </p:nvSpPr>
        <p:spPr>
          <a:xfrm>
            <a:off x="5958900" y="1191425"/>
            <a:ext cx="2840700" cy="2985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rgbClr val="222222"/>
                </a:solidFill>
                <a:latin typeface="Nunito"/>
                <a:ea typeface="Nunito"/>
                <a:cs typeface="Nunito"/>
                <a:sym typeface="Nunito"/>
              </a:rPr>
              <a:t>Though the major social and political crises of the decade receive </a:t>
            </a:r>
            <a:r>
              <a:rPr lang="en" dirty="0" smtClean="0">
                <a:solidFill>
                  <a:srgbClr val="222222"/>
                </a:solidFill>
                <a:latin typeface="Nunito"/>
                <a:ea typeface="Nunito"/>
                <a:cs typeface="Nunito"/>
                <a:sym typeface="Nunito"/>
              </a:rPr>
              <a:t>Eliot’s </a:t>
            </a:r>
            <a:r>
              <a:rPr lang="en" dirty="0">
                <a:solidFill>
                  <a:srgbClr val="222222"/>
                </a:solidFill>
                <a:latin typeface="Nunito"/>
                <a:ea typeface="Nunito"/>
                <a:cs typeface="Nunito"/>
                <a:sym typeface="Nunito"/>
              </a:rPr>
              <a:t>sustained attention, no cultural </a:t>
            </a:r>
            <a:r>
              <a:rPr lang="en" dirty="0" smtClean="0">
                <a:solidFill>
                  <a:srgbClr val="222222"/>
                </a:solidFill>
                <a:latin typeface="Nunito"/>
                <a:ea typeface="Nunito"/>
                <a:cs typeface="Nunito"/>
                <a:sym typeface="Nunito"/>
              </a:rPr>
              <a:t>dustup </a:t>
            </a:r>
            <a:r>
              <a:rPr lang="en" dirty="0">
                <a:solidFill>
                  <a:srgbClr val="222222"/>
                </a:solidFill>
                <a:latin typeface="Nunito"/>
                <a:ea typeface="Nunito"/>
                <a:cs typeface="Nunito"/>
                <a:sym typeface="Nunito"/>
              </a:rPr>
              <a:t>is too inconspicuous for his commentary, and even humble causes capture his attention.</a:t>
            </a:r>
            <a:endParaRPr dirty="0">
              <a:solidFill>
                <a:srgbClr val="222222"/>
              </a:solidFill>
              <a:latin typeface="Nunito"/>
              <a:ea typeface="Nunito"/>
              <a:cs typeface="Nunito"/>
              <a:sym typeface="Nunito"/>
            </a:endParaRPr>
          </a:p>
        </p:txBody>
      </p:sp>
      <p:sp>
        <p:nvSpPr>
          <p:cNvPr id="507" name="Google Shape;507;p62"/>
          <p:cNvSpPr txBox="1"/>
          <p:nvPr/>
        </p:nvSpPr>
        <p:spPr>
          <a:xfrm>
            <a:off x="50" y="0"/>
            <a:ext cx="9144000" cy="1119300"/>
          </a:xfrm>
          <a:prstGeom prst="rect">
            <a:avLst/>
          </a:prstGeom>
          <a:solidFill>
            <a:srgbClr val="E4B523"/>
          </a:solidFill>
          <a:ln>
            <a:noFill/>
          </a:ln>
        </p:spPr>
        <p:txBody>
          <a:bodyPr spcFirstLastPara="1" wrap="square" lIns="91425" tIns="91425" rIns="91425" bIns="91425" anchor="t" anchorCtr="0">
            <a:noAutofit/>
          </a:bodyPr>
          <a:lstStyle/>
          <a:p>
            <a:pPr lvl="0"/>
            <a:r>
              <a:rPr lang="en" sz="2800" b="1" dirty="0">
                <a:solidFill>
                  <a:srgbClr val="1C6C63"/>
                </a:solidFill>
                <a:latin typeface="Oswald"/>
                <a:ea typeface="Oswald"/>
                <a:cs typeface="Oswald"/>
                <a:sym typeface="Oswald"/>
              </a:rPr>
              <a:t>Ronald Schuchard, Iman Javadi, </a:t>
            </a:r>
            <a:r>
              <a:rPr lang="en" sz="2800" b="1" dirty="0" smtClean="0">
                <a:solidFill>
                  <a:srgbClr val="1C6C63"/>
                </a:solidFill>
                <a:latin typeface="Oswald"/>
                <a:ea typeface="Oswald"/>
                <a:cs typeface="Oswald"/>
                <a:sym typeface="Oswald"/>
              </a:rPr>
              <a:t>and </a:t>
            </a:r>
            <a:r>
              <a:rPr lang="en" sz="2800" b="1" dirty="0">
                <a:solidFill>
                  <a:srgbClr val="1C6C63"/>
                </a:solidFill>
                <a:latin typeface="Oswald"/>
                <a:ea typeface="Oswald"/>
                <a:cs typeface="Oswald"/>
                <a:sym typeface="Oswald"/>
              </a:rPr>
              <a:t>Jayme Stayer</a:t>
            </a:r>
            <a:r>
              <a:rPr lang="en" sz="2800" b="1" dirty="0">
                <a:solidFill>
                  <a:srgbClr val="1C6C63"/>
                </a:solidFill>
                <a:latin typeface="Cambria"/>
                <a:ea typeface="Cambria"/>
                <a:cs typeface="Cambria"/>
                <a:sym typeface="Cambria"/>
              </a:rPr>
              <a:t> </a:t>
            </a:r>
            <a:endParaRPr sz="2800" b="1" dirty="0">
              <a:solidFill>
                <a:srgbClr val="1C6C63"/>
              </a:solidFill>
              <a:latin typeface="Cambria"/>
              <a:ea typeface="Cambria"/>
              <a:cs typeface="Cambria"/>
              <a:sym typeface="Cambria"/>
            </a:endParaRPr>
          </a:p>
          <a:p>
            <a:pPr marL="0" lvl="0" indent="0" algn="l" rtl="0">
              <a:spcBef>
                <a:spcPts val="0"/>
              </a:spcBef>
              <a:spcAft>
                <a:spcPts val="0"/>
              </a:spcAft>
              <a:buNone/>
            </a:pPr>
            <a:r>
              <a:rPr lang="en" sz="1800" b="1" i="1" dirty="0">
                <a:solidFill>
                  <a:srgbClr val="1C6C63"/>
                </a:solidFill>
                <a:latin typeface="Cambria"/>
                <a:ea typeface="Cambria"/>
                <a:cs typeface="Cambria"/>
                <a:sym typeface="Cambria"/>
              </a:rPr>
              <a:t>Tradition and Orthodoxy, 1934–1939</a:t>
            </a:r>
            <a:r>
              <a:rPr lang="en" sz="1800" b="1" dirty="0">
                <a:solidFill>
                  <a:srgbClr val="1C6C63"/>
                </a:solidFill>
                <a:latin typeface="Cambria"/>
                <a:ea typeface="Cambria"/>
                <a:cs typeface="Cambria"/>
                <a:sym typeface="Cambria"/>
              </a:rPr>
              <a:t>, volume 5 of </a:t>
            </a:r>
            <a:r>
              <a:rPr lang="en" sz="1800" b="1" i="1" dirty="0">
                <a:solidFill>
                  <a:srgbClr val="1C6C63"/>
                </a:solidFill>
                <a:latin typeface="Cambria"/>
                <a:ea typeface="Cambria"/>
                <a:cs typeface="Cambria"/>
                <a:sym typeface="Cambria"/>
              </a:rPr>
              <a:t>The Complete Prose of T. S. Eliot: </a:t>
            </a:r>
            <a:endParaRPr lang="en" sz="1800" b="1" i="1" dirty="0" smtClean="0">
              <a:solidFill>
                <a:srgbClr val="1C6C63"/>
              </a:solidFill>
              <a:latin typeface="Cambria"/>
              <a:ea typeface="Cambria"/>
              <a:cs typeface="Cambria"/>
              <a:sym typeface="Cambria"/>
            </a:endParaRPr>
          </a:p>
          <a:p>
            <a:pPr marL="0" lvl="0" indent="0" algn="l" rtl="0">
              <a:spcBef>
                <a:spcPts val="0"/>
              </a:spcBef>
              <a:spcAft>
                <a:spcPts val="0"/>
              </a:spcAft>
              <a:buNone/>
            </a:pPr>
            <a:r>
              <a:rPr lang="en" sz="1800" b="1" i="1" dirty="0" smtClean="0">
                <a:solidFill>
                  <a:srgbClr val="1C6C63"/>
                </a:solidFill>
                <a:latin typeface="Cambria"/>
                <a:ea typeface="Cambria"/>
                <a:cs typeface="Cambria"/>
                <a:sym typeface="Cambria"/>
              </a:rPr>
              <a:t>The </a:t>
            </a:r>
            <a:r>
              <a:rPr lang="en" sz="1800" b="1" i="1" dirty="0">
                <a:solidFill>
                  <a:srgbClr val="1C6C63"/>
                </a:solidFill>
                <a:latin typeface="Cambria"/>
                <a:ea typeface="Cambria"/>
                <a:cs typeface="Cambria"/>
                <a:sym typeface="Cambria"/>
              </a:rPr>
              <a:t>Critical Edition</a:t>
            </a:r>
            <a:r>
              <a:rPr lang="en" sz="2000" b="1" i="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pic>
        <p:nvPicPr>
          <p:cNvPr id="508" name="Google Shape;508;p62"/>
          <p:cNvPicPr preferRelativeResize="0"/>
          <p:nvPr/>
        </p:nvPicPr>
        <p:blipFill>
          <a:blip r:embed="rId3">
            <a:alphaModFix/>
          </a:blip>
          <a:stretch>
            <a:fillRect/>
          </a:stretch>
        </p:blipFill>
        <p:spPr>
          <a:xfrm>
            <a:off x="50" y="1119300"/>
            <a:ext cx="2538718" cy="3384973"/>
          </a:xfrm>
          <a:prstGeom prst="rect">
            <a:avLst/>
          </a:prstGeom>
          <a:noFill/>
          <a:ln>
            <a:noFill/>
          </a:ln>
        </p:spPr>
      </p:pic>
      <p:pic>
        <p:nvPicPr>
          <p:cNvPr id="509" name="Google Shape;509;p62"/>
          <p:cNvPicPr preferRelativeResize="0"/>
          <p:nvPr/>
        </p:nvPicPr>
        <p:blipFill rotWithShape="1">
          <a:blip r:embed="rId4">
            <a:alphaModFix/>
          </a:blip>
          <a:srcRect l="12194" r="34993"/>
          <a:stretch/>
        </p:blipFill>
        <p:spPr>
          <a:xfrm>
            <a:off x="2538775" y="1102525"/>
            <a:ext cx="3215630" cy="3418501"/>
          </a:xfrm>
          <a:prstGeom prst="rect">
            <a:avLst/>
          </a:prstGeom>
          <a:noFill/>
          <a:ln>
            <a:noFill/>
          </a:ln>
        </p:spPr>
      </p:pic>
      <p:pic>
        <p:nvPicPr>
          <p:cNvPr id="510" name="Google Shape;510;p62"/>
          <p:cNvPicPr preferRelativeResize="0"/>
          <p:nvPr/>
        </p:nvPicPr>
        <p:blipFill>
          <a:blip r:embed="rId5">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14"/>
        <p:cNvGrpSpPr/>
        <p:nvPr/>
      </p:nvGrpSpPr>
      <p:grpSpPr>
        <a:xfrm>
          <a:off x="0" y="0"/>
          <a:ext cx="0" cy="0"/>
          <a:chOff x="0" y="0"/>
          <a:chExt cx="0" cy="0"/>
        </a:xfrm>
      </p:grpSpPr>
      <p:sp>
        <p:nvSpPr>
          <p:cNvPr id="515" name="Google Shape;515;p63"/>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516" name="Google Shape;516;p63"/>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517" name="Google Shape;517;p63"/>
          <p:cNvSpPr txBox="1"/>
          <p:nvPr/>
        </p:nvSpPr>
        <p:spPr>
          <a:xfrm>
            <a:off x="3171825" y="1300825"/>
            <a:ext cx="5229300" cy="18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MLA Prize for a Scholarly Edition</a:t>
            </a:r>
            <a:endParaRPr sz="4800" b="1">
              <a:solidFill>
                <a:srgbClr val="222222"/>
              </a:solidFill>
              <a:latin typeface="Oswald"/>
              <a:ea typeface="Oswald"/>
              <a:cs typeface="Oswald"/>
              <a:sym typeface="Oswald"/>
            </a:endParaRPr>
          </a:p>
        </p:txBody>
      </p:sp>
      <p:pic>
        <p:nvPicPr>
          <p:cNvPr id="518" name="Google Shape;518;p63"/>
          <p:cNvPicPr preferRelativeResize="0"/>
          <p:nvPr/>
        </p:nvPicPr>
        <p:blipFill rotWithShape="1">
          <a:blip r:embed="rId3">
            <a:alphaModFix/>
          </a:blip>
          <a:srcRect l="13166" t="9240" r="18043" b="13431"/>
          <a:stretch/>
        </p:blipFill>
        <p:spPr>
          <a:xfrm>
            <a:off x="50" y="975900"/>
            <a:ext cx="2424885" cy="3528376"/>
          </a:xfrm>
          <a:prstGeom prst="rect">
            <a:avLst/>
          </a:prstGeom>
          <a:noFill/>
          <a:ln>
            <a:noFill/>
          </a:ln>
        </p:spPr>
      </p:pic>
      <p:pic>
        <p:nvPicPr>
          <p:cNvPr id="519" name="Google Shape;519;p63"/>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23"/>
        <p:cNvGrpSpPr/>
        <p:nvPr/>
      </p:nvGrpSpPr>
      <p:grpSpPr>
        <a:xfrm>
          <a:off x="0" y="0"/>
          <a:ext cx="0" cy="0"/>
          <a:chOff x="0" y="0"/>
          <a:chExt cx="0" cy="0"/>
        </a:xfrm>
      </p:grpSpPr>
      <p:sp>
        <p:nvSpPr>
          <p:cNvPr id="524" name="Google Shape;524;p64"/>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MLA Prize for a Scholarly Edition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525" name="Google Shape;525;p64"/>
          <p:cNvSpPr txBox="1">
            <a:spLocks noGrp="1"/>
          </p:cNvSpPr>
          <p:nvPr>
            <p:ph type="body" idx="1"/>
          </p:nvPr>
        </p:nvSpPr>
        <p:spPr>
          <a:xfrm>
            <a:off x="5662400" y="1578200"/>
            <a:ext cx="3137100" cy="259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rgbClr val="222222"/>
                </a:solidFill>
                <a:latin typeface="Nunito"/>
                <a:ea typeface="Nunito"/>
                <a:cs typeface="Nunito"/>
                <a:sym typeface="Nunito"/>
              </a:rPr>
              <a:t>“ </a:t>
            </a:r>
            <a:r>
              <a:rPr lang="en" dirty="0" smtClean="0">
                <a:solidFill>
                  <a:srgbClr val="222222"/>
                </a:solidFill>
                <a:latin typeface="Nunito"/>
                <a:ea typeface="Nunito"/>
                <a:cs typeface="Nunito"/>
                <a:sym typeface="Nunito"/>
              </a:rPr>
              <a:t>. . . </a:t>
            </a:r>
            <a:r>
              <a:rPr lang="en" dirty="0">
                <a:solidFill>
                  <a:srgbClr val="222222"/>
                </a:solidFill>
                <a:latin typeface="Nunito"/>
                <a:ea typeface="Nunito"/>
                <a:cs typeface="Nunito"/>
                <a:sym typeface="Nunito"/>
              </a:rPr>
              <a:t>the war remains the grim background for Eliot’s prose of this period whether he is writing on the ballet, the book trade, Kipling, Poland, or Poe.”</a:t>
            </a:r>
            <a:endParaRPr dirty="0">
              <a:solidFill>
                <a:srgbClr val="222222"/>
              </a:solidFill>
              <a:latin typeface="Nunito"/>
              <a:ea typeface="Nunito"/>
              <a:cs typeface="Nunito"/>
              <a:sym typeface="Nunito"/>
            </a:endParaRPr>
          </a:p>
        </p:txBody>
      </p:sp>
      <p:sp>
        <p:nvSpPr>
          <p:cNvPr id="526" name="Google Shape;526;p64"/>
          <p:cNvSpPr txBox="1"/>
          <p:nvPr/>
        </p:nvSpPr>
        <p:spPr>
          <a:xfrm>
            <a:off x="50" y="0"/>
            <a:ext cx="9144000" cy="1119300"/>
          </a:xfrm>
          <a:prstGeom prst="rect">
            <a:avLst/>
          </a:prstGeom>
          <a:solidFill>
            <a:srgbClr val="E4B523"/>
          </a:solidFill>
          <a:ln>
            <a:noFill/>
          </a:ln>
        </p:spPr>
        <p:txBody>
          <a:bodyPr spcFirstLastPara="1" wrap="square" lIns="91425" tIns="91425" rIns="91425" bIns="91425" anchor="t" anchorCtr="0">
            <a:noAutofit/>
          </a:bodyPr>
          <a:lstStyle/>
          <a:p>
            <a:r>
              <a:rPr lang="en" sz="3000" b="1" dirty="0">
                <a:solidFill>
                  <a:srgbClr val="1C6C63"/>
                </a:solidFill>
                <a:latin typeface="Oswald"/>
                <a:ea typeface="Oswald"/>
                <a:cs typeface="Oswald"/>
                <a:sym typeface="Oswald"/>
              </a:rPr>
              <a:t>Ronald Schuchard</a:t>
            </a:r>
            <a:r>
              <a:rPr lang="en" sz="3000" b="1" dirty="0">
                <a:solidFill>
                  <a:srgbClr val="1C6C63"/>
                </a:solidFill>
                <a:latin typeface="Cambria"/>
                <a:ea typeface="Cambria"/>
                <a:cs typeface="Cambria"/>
                <a:sym typeface="Cambria"/>
              </a:rPr>
              <a:t> </a:t>
            </a:r>
            <a:r>
              <a:rPr lang="en-US" sz="3000" b="1" dirty="0" smtClean="0">
                <a:solidFill>
                  <a:srgbClr val="1C6C63"/>
                </a:solidFill>
                <a:latin typeface="Oswald"/>
                <a:ea typeface="Oswald"/>
                <a:cs typeface="Oswald"/>
                <a:sym typeface="Oswald"/>
              </a:rPr>
              <a:t>and </a:t>
            </a:r>
            <a:r>
              <a:rPr lang="en" sz="3000" b="1" dirty="0" smtClean="0">
                <a:solidFill>
                  <a:srgbClr val="1C6C63"/>
                </a:solidFill>
                <a:latin typeface="Oswald"/>
                <a:ea typeface="Oswald"/>
                <a:cs typeface="Oswald"/>
                <a:sym typeface="Oswald"/>
              </a:rPr>
              <a:t>David </a:t>
            </a:r>
            <a:r>
              <a:rPr lang="en" sz="3000" b="1" dirty="0">
                <a:solidFill>
                  <a:srgbClr val="1C6C63"/>
                </a:solidFill>
                <a:latin typeface="Oswald"/>
                <a:ea typeface="Oswald"/>
                <a:cs typeface="Oswald"/>
                <a:sym typeface="Oswald"/>
              </a:rPr>
              <a:t>E. Chinitz </a:t>
            </a:r>
            <a:endParaRPr lang="en" sz="3000" b="1" dirty="0" smtClean="0">
              <a:solidFill>
                <a:srgbClr val="1C6C63"/>
              </a:solidFill>
              <a:latin typeface="Oswald"/>
              <a:ea typeface="Oswald"/>
              <a:cs typeface="Oswald"/>
              <a:sym typeface="Oswald"/>
            </a:endParaRPr>
          </a:p>
          <a:p>
            <a:r>
              <a:rPr lang="en" sz="1800" b="1" i="1" dirty="0" smtClean="0">
                <a:solidFill>
                  <a:srgbClr val="1C6C63"/>
                </a:solidFill>
                <a:latin typeface="Cambria"/>
                <a:ea typeface="Cambria"/>
                <a:cs typeface="Cambria"/>
                <a:sym typeface="Cambria"/>
              </a:rPr>
              <a:t>The </a:t>
            </a:r>
            <a:r>
              <a:rPr lang="en" sz="1800" b="1" i="1" dirty="0">
                <a:solidFill>
                  <a:srgbClr val="1C6C63"/>
                </a:solidFill>
                <a:latin typeface="Cambria"/>
                <a:ea typeface="Cambria"/>
                <a:cs typeface="Cambria"/>
                <a:sym typeface="Cambria"/>
              </a:rPr>
              <a:t>War Years, 1940–1946</a:t>
            </a:r>
            <a:r>
              <a:rPr lang="en" sz="1800" b="1" dirty="0">
                <a:solidFill>
                  <a:srgbClr val="1C6C63"/>
                </a:solidFill>
                <a:latin typeface="Cambria"/>
                <a:ea typeface="Cambria"/>
                <a:cs typeface="Cambria"/>
                <a:sym typeface="Cambria"/>
              </a:rPr>
              <a:t>, volume 6 of </a:t>
            </a:r>
            <a:r>
              <a:rPr lang="en" sz="1800" b="1" i="1" dirty="0">
                <a:solidFill>
                  <a:srgbClr val="1C6C63"/>
                </a:solidFill>
                <a:latin typeface="Cambria"/>
                <a:ea typeface="Cambria"/>
                <a:cs typeface="Cambria"/>
                <a:sym typeface="Cambria"/>
              </a:rPr>
              <a:t>The Complete Prose of T. S. Eliot: The Critical Edition </a:t>
            </a:r>
            <a:endParaRPr sz="1800" b="1" i="1" dirty="0">
              <a:solidFill>
                <a:srgbClr val="1C6C63"/>
              </a:solidFill>
              <a:latin typeface="Cambria"/>
              <a:ea typeface="Cambria"/>
              <a:cs typeface="Cambria"/>
              <a:sym typeface="Cambria"/>
            </a:endParaRPr>
          </a:p>
        </p:txBody>
      </p:sp>
      <p:pic>
        <p:nvPicPr>
          <p:cNvPr id="527" name="Google Shape;527;p64"/>
          <p:cNvPicPr preferRelativeResize="0"/>
          <p:nvPr/>
        </p:nvPicPr>
        <p:blipFill>
          <a:blip r:embed="rId3">
            <a:alphaModFix/>
          </a:blip>
          <a:stretch>
            <a:fillRect/>
          </a:stretch>
        </p:blipFill>
        <p:spPr>
          <a:xfrm>
            <a:off x="2974875" y="1119300"/>
            <a:ext cx="2538718" cy="3384973"/>
          </a:xfrm>
          <a:prstGeom prst="rect">
            <a:avLst/>
          </a:prstGeom>
          <a:noFill/>
          <a:ln>
            <a:noFill/>
          </a:ln>
        </p:spPr>
      </p:pic>
      <p:pic>
        <p:nvPicPr>
          <p:cNvPr id="528" name="Google Shape;528;p64"/>
          <p:cNvPicPr preferRelativeResize="0"/>
          <p:nvPr/>
        </p:nvPicPr>
        <p:blipFill>
          <a:blip r:embed="rId4">
            <a:alphaModFix/>
          </a:blip>
          <a:stretch>
            <a:fillRect/>
          </a:stretch>
        </p:blipFill>
        <p:spPr>
          <a:xfrm>
            <a:off x="0" y="1119300"/>
            <a:ext cx="2974877" cy="3384978"/>
          </a:xfrm>
          <a:prstGeom prst="rect">
            <a:avLst/>
          </a:prstGeom>
          <a:noFill/>
          <a:ln>
            <a:noFill/>
          </a:ln>
        </p:spPr>
      </p:pic>
      <p:pic>
        <p:nvPicPr>
          <p:cNvPr id="529" name="Google Shape;529;p64"/>
          <p:cNvPicPr preferRelativeResize="0"/>
          <p:nvPr/>
        </p:nvPicPr>
        <p:blipFill>
          <a:blip r:embed="rId5">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33"/>
        <p:cNvGrpSpPr/>
        <p:nvPr/>
      </p:nvGrpSpPr>
      <p:grpSpPr>
        <a:xfrm>
          <a:off x="0" y="0"/>
          <a:ext cx="0" cy="0"/>
          <a:chOff x="0" y="0"/>
          <a:chExt cx="0" cy="0"/>
        </a:xfrm>
      </p:grpSpPr>
      <p:sp>
        <p:nvSpPr>
          <p:cNvPr id="534" name="Google Shape;534;p65"/>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535" name="Google Shape;535;p65"/>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536" name="Google Shape;536;p65"/>
          <p:cNvSpPr txBox="1"/>
          <p:nvPr/>
        </p:nvSpPr>
        <p:spPr>
          <a:xfrm>
            <a:off x="3506600" y="1151375"/>
            <a:ext cx="52293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93F3B"/>
                </a:solidFill>
                <a:latin typeface="Oswald"/>
                <a:ea typeface="Oswald"/>
                <a:cs typeface="Oswald"/>
                <a:sym typeface="Oswald"/>
              </a:rPr>
              <a:t>22nd Annual</a:t>
            </a:r>
            <a:r>
              <a:rPr lang="en" sz="4800" b="1">
                <a:solidFill>
                  <a:srgbClr val="293F3B"/>
                </a:solidFill>
                <a:latin typeface="Oswald"/>
                <a:ea typeface="Oswald"/>
                <a:cs typeface="Oswald"/>
                <a:sym typeface="Oswald"/>
              </a:rPr>
              <a:t> </a:t>
            </a:r>
            <a:endParaRPr sz="4800" b="1">
              <a:solidFill>
                <a:srgbClr val="293F3B"/>
              </a:solidFill>
              <a:latin typeface="Oswald"/>
              <a:ea typeface="Oswald"/>
              <a:cs typeface="Oswald"/>
              <a:sym typeface="Oswald"/>
            </a:endParaRPr>
          </a:p>
          <a:p>
            <a:pPr marL="0" lvl="0" indent="0" algn="ctr" rtl="0">
              <a:spcBef>
                <a:spcPts val="0"/>
              </a:spcBef>
              <a:spcAft>
                <a:spcPts val="0"/>
              </a:spcAft>
              <a:buNone/>
            </a:pPr>
            <a:r>
              <a:rPr lang="en" sz="3400" b="1">
                <a:solidFill>
                  <a:srgbClr val="293F3B"/>
                </a:solidFill>
                <a:latin typeface="Oswald"/>
                <a:ea typeface="Oswald"/>
                <a:cs typeface="Oswald"/>
                <a:sym typeface="Oswald"/>
              </a:rPr>
              <a:t>Aldo and Jeanne Scaglione Publication Award for a Manuscript in Italian Literary Studies</a:t>
            </a:r>
            <a:endParaRPr sz="3000" b="1">
              <a:solidFill>
                <a:srgbClr val="293F3B"/>
              </a:solidFill>
              <a:latin typeface="Oswald"/>
              <a:ea typeface="Oswald"/>
              <a:cs typeface="Oswald"/>
              <a:sym typeface="Oswald"/>
            </a:endParaRPr>
          </a:p>
        </p:txBody>
      </p:sp>
      <p:pic>
        <p:nvPicPr>
          <p:cNvPr id="537" name="Google Shape;537;p65"/>
          <p:cNvPicPr preferRelativeResize="0"/>
          <p:nvPr/>
        </p:nvPicPr>
        <p:blipFill rotWithShape="1">
          <a:blip r:embed="rId3">
            <a:alphaModFix/>
          </a:blip>
          <a:srcRect l="2292" t="23170" r="2956" b="55510"/>
          <a:stretch/>
        </p:blipFill>
        <p:spPr>
          <a:xfrm>
            <a:off x="50" y="1980574"/>
            <a:ext cx="3506548" cy="1079126"/>
          </a:xfrm>
          <a:prstGeom prst="rect">
            <a:avLst/>
          </a:prstGeom>
          <a:noFill/>
          <a:ln>
            <a:noFill/>
          </a:ln>
        </p:spPr>
      </p:pic>
      <p:pic>
        <p:nvPicPr>
          <p:cNvPr id="538" name="Google Shape;538;p65"/>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42"/>
        <p:cNvGrpSpPr/>
        <p:nvPr/>
      </p:nvGrpSpPr>
      <p:grpSpPr>
        <a:xfrm>
          <a:off x="0" y="0"/>
          <a:ext cx="0" cy="0"/>
          <a:chOff x="0" y="0"/>
          <a:chExt cx="0" cy="0"/>
        </a:xfrm>
      </p:grpSpPr>
      <p:sp>
        <p:nvSpPr>
          <p:cNvPr id="543" name="Google Shape;543;p66"/>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1C6C63"/>
                </a:solidFill>
              </a:rPr>
              <a:t>Aldo and Jeanne Scaglione Publication Award for a </a:t>
            </a:r>
            <a:r>
              <a:rPr lang="en" sz="1800" b="1" dirty="0" smtClean="0">
                <a:solidFill>
                  <a:srgbClr val="1C6C63"/>
                </a:solidFill>
              </a:rPr>
              <a:t>Manuscript in </a:t>
            </a:r>
            <a:r>
              <a:rPr lang="en" sz="1800" b="1" dirty="0">
                <a:solidFill>
                  <a:srgbClr val="1C6C63"/>
                </a:solidFill>
              </a:rPr>
              <a:t>Italian </a:t>
            </a:r>
            <a:r>
              <a:rPr lang="en" sz="1800" b="1" dirty="0" smtClean="0">
                <a:solidFill>
                  <a:srgbClr val="1C6C63"/>
                </a:solidFill>
              </a:rPr>
              <a:t/>
            </a:r>
            <a:br>
              <a:rPr lang="en" sz="1800" b="1" dirty="0" smtClean="0">
                <a:solidFill>
                  <a:srgbClr val="1C6C63"/>
                </a:solidFill>
              </a:rPr>
            </a:br>
            <a:r>
              <a:rPr lang="en" sz="1800" b="1" dirty="0" smtClean="0">
                <a:solidFill>
                  <a:srgbClr val="1C6C63"/>
                </a:solidFill>
              </a:rPr>
              <a:t>Literary </a:t>
            </a:r>
            <a:r>
              <a:rPr lang="en" sz="1800" b="1" dirty="0">
                <a:solidFill>
                  <a:srgbClr val="1C6C63"/>
                </a:solidFill>
              </a:rPr>
              <a:t>Studies</a:t>
            </a:r>
            <a:endParaRPr sz="1800" b="1"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544" name="Google Shape;544;p66"/>
          <p:cNvSpPr txBox="1">
            <a:spLocks noGrp="1"/>
          </p:cNvSpPr>
          <p:nvPr>
            <p:ph type="body" idx="1"/>
          </p:nvPr>
        </p:nvSpPr>
        <p:spPr>
          <a:xfrm>
            <a:off x="3185100" y="1176600"/>
            <a:ext cx="4992900" cy="25953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en" sz="2400" dirty="0">
                <a:solidFill>
                  <a:srgbClr val="222222"/>
                </a:solidFill>
                <a:latin typeface="Nunito"/>
                <a:ea typeface="Nunito"/>
                <a:cs typeface="Nunito"/>
                <a:sym typeface="Nunito"/>
              </a:rPr>
              <a:t>I wanted to understand why poets defended poetry with such vigor at the beginning of the Italian literary tradition. What did it mean to be a poet? What counted as poetry?</a:t>
            </a:r>
            <a:endParaRPr sz="2400" dirty="0">
              <a:solidFill>
                <a:srgbClr val="222222"/>
              </a:solidFill>
              <a:latin typeface="Nunito"/>
              <a:ea typeface="Nunito"/>
              <a:cs typeface="Nunito"/>
              <a:sym typeface="Nunito"/>
            </a:endParaRPr>
          </a:p>
          <a:p>
            <a:pPr marL="0" lvl="0" indent="0" algn="l" rtl="0">
              <a:spcBef>
                <a:spcPts val="1200"/>
              </a:spcBef>
              <a:spcAft>
                <a:spcPts val="1600"/>
              </a:spcAft>
              <a:buNone/>
            </a:pPr>
            <a:endParaRPr sz="2200" dirty="0">
              <a:solidFill>
                <a:srgbClr val="222222"/>
              </a:solidFill>
              <a:latin typeface="Barlow"/>
              <a:ea typeface="Barlow"/>
              <a:cs typeface="Barlow"/>
              <a:sym typeface="Barlow"/>
            </a:endParaRPr>
          </a:p>
        </p:txBody>
      </p:sp>
      <p:sp>
        <p:nvSpPr>
          <p:cNvPr id="545" name="Google Shape;545;p66"/>
          <p:cNvSpPr txBox="1"/>
          <p:nvPr/>
        </p:nvSpPr>
        <p:spPr>
          <a:xfrm>
            <a:off x="50" y="0"/>
            <a:ext cx="9144000" cy="11766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David G. Lummus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The City of Poetry: Imagining the Civic Role of the Poet in Fourteenth-Century Italy </a:t>
            </a:r>
            <a:endParaRPr sz="2000" b="1" i="1" dirty="0">
              <a:solidFill>
                <a:srgbClr val="1C6C63"/>
              </a:solidFill>
              <a:latin typeface="Cambria"/>
              <a:ea typeface="Cambria"/>
              <a:cs typeface="Cambria"/>
              <a:sym typeface="Cambria"/>
            </a:endParaRPr>
          </a:p>
        </p:txBody>
      </p:sp>
      <p:pic>
        <p:nvPicPr>
          <p:cNvPr id="546" name="Google Shape;546;p66"/>
          <p:cNvPicPr preferRelativeResize="0"/>
          <p:nvPr/>
        </p:nvPicPr>
        <p:blipFill>
          <a:blip r:embed="rId3">
            <a:alphaModFix/>
          </a:blip>
          <a:stretch>
            <a:fillRect/>
          </a:stretch>
        </p:blipFill>
        <p:spPr>
          <a:xfrm>
            <a:off x="50" y="1176600"/>
            <a:ext cx="2612113" cy="3327677"/>
          </a:xfrm>
          <a:prstGeom prst="rect">
            <a:avLst/>
          </a:prstGeom>
          <a:noFill/>
          <a:ln>
            <a:noFill/>
          </a:ln>
        </p:spPr>
      </p:pic>
      <p:pic>
        <p:nvPicPr>
          <p:cNvPr id="547" name="Google Shape;547;p66"/>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51"/>
        <p:cNvGrpSpPr/>
        <p:nvPr/>
      </p:nvGrpSpPr>
      <p:grpSpPr>
        <a:xfrm>
          <a:off x="0" y="0"/>
          <a:ext cx="0" cy="0"/>
          <a:chOff x="0" y="0"/>
          <a:chExt cx="0" cy="0"/>
        </a:xfrm>
      </p:grpSpPr>
      <p:sp>
        <p:nvSpPr>
          <p:cNvPr id="552" name="Google Shape;552;p67"/>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553" name="Google Shape;553;p67"/>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554" name="Google Shape;554;p67"/>
          <p:cNvSpPr txBox="1"/>
          <p:nvPr/>
        </p:nvSpPr>
        <p:spPr>
          <a:xfrm>
            <a:off x="4801550" y="1141800"/>
            <a:ext cx="4135200" cy="254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12th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Lois Roth Award</a:t>
            </a:r>
            <a:r>
              <a:rPr lang="en" sz="3600" b="1">
                <a:solidFill>
                  <a:srgbClr val="293F3B"/>
                </a:solidFill>
                <a:latin typeface="Oswald"/>
                <a:ea typeface="Oswald"/>
                <a:cs typeface="Oswald"/>
                <a:sym typeface="Oswald"/>
              </a:rPr>
              <a:t> </a:t>
            </a:r>
            <a:endParaRPr sz="3000" b="1">
              <a:solidFill>
                <a:srgbClr val="293F3B"/>
              </a:solidFill>
              <a:latin typeface="Oswald"/>
              <a:ea typeface="Oswald"/>
              <a:cs typeface="Oswald"/>
              <a:sym typeface="Oswald"/>
            </a:endParaRPr>
          </a:p>
        </p:txBody>
      </p:sp>
      <p:pic>
        <p:nvPicPr>
          <p:cNvPr id="555" name="Google Shape;555;p67"/>
          <p:cNvPicPr preferRelativeResize="0"/>
          <p:nvPr/>
        </p:nvPicPr>
        <p:blipFill rotWithShape="1">
          <a:blip r:embed="rId3">
            <a:alphaModFix/>
          </a:blip>
          <a:srcRect l="56592" t="2997" r="1817" b="2134"/>
          <a:stretch/>
        </p:blipFill>
        <p:spPr>
          <a:xfrm>
            <a:off x="50" y="970369"/>
            <a:ext cx="2364698" cy="3533905"/>
          </a:xfrm>
          <a:prstGeom prst="rect">
            <a:avLst/>
          </a:prstGeom>
          <a:noFill/>
          <a:ln>
            <a:noFill/>
          </a:ln>
        </p:spPr>
      </p:pic>
      <p:pic>
        <p:nvPicPr>
          <p:cNvPr id="556" name="Google Shape;556;p67"/>
          <p:cNvPicPr preferRelativeResize="0"/>
          <p:nvPr/>
        </p:nvPicPr>
        <p:blipFill rotWithShape="1">
          <a:blip r:embed="rId4">
            <a:alphaModFix/>
          </a:blip>
          <a:srcRect l="55944" t="2603" r="1575" b="2375"/>
          <a:stretch/>
        </p:blipFill>
        <p:spPr>
          <a:xfrm>
            <a:off x="2347750" y="975900"/>
            <a:ext cx="2364703" cy="3522928"/>
          </a:xfrm>
          <a:prstGeom prst="rect">
            <a:avLst/>
          </a:prstGeom>
          <a:noFill/>
          <a:ln>
            <a:noFill/>
          </a:ln>
        </p:spPr>
      </p:pic>
      <p:pic>
        <p:nvPicPr>
          <p:cNvPr id="557" name="Google Shape;557;p67"/>
          <p:cNvPicPr preferRelativeResize="0"/>
          <p:nvPr/>
        </p:nvPicPr>
        <p:blipFill>
          <a:blip r:embed="rId5">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61"/>
        <p:cNvGrpSpPr/>
        <p:nvPr/>
      </p:nvGrpSpPr>
      <p:grpSpPr>
        <a:xfrm>
          <a:off x="0" y="0"/>
          <a:ext cx="0" cy="0"/>
          <a:chOff x="0" y="0"/>
          <a:chExt cx="0" cy="0"/>
        </a:xfrm>
      </p:grpSpPr>
      <p:sp>
        <p:nvSpPr>
          <p:cNvPr id="562" name="Google Shape;562;p68"/>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Lois Roth Award</a:t>
            </a:r>
            <a:endParaRPr b="1"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563" name="Google Shape;563;p68"/>
          <p:cNvSpPr txBox="1">
            <a:spLocks noGrp="1"/>
          </p:cNvSpPr>
          <p:nvPr>
            <p:ph type="body" idx="1"/>
          </p:nvPr>
        </p:nvSpPr>
        <p:spPr>
          <a:xfrm>
            <a:off x="3864200" y="1090325"/>
            <a:ext cx="4935300" cy="308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dirty="0">
                <a:solidFill>
                  <a:srgbClr val="222222"/>
                </a:solidFill>
                <a:latin typeface="Nunito"/>
                <a:ea typeface="Nunito"/>
                <a:cs typeface="Nunito"/>
                <a:sym typeface="Nunito"/>
              </a:rPr>
              <a:t>This is one of the canonical great </a:t>
            </a:r>
            <a:r>
              <a:rPr lang="en" sz="2200" dirty="0" smtClean="0">
                <a:solidFill>
                  <a:srgbClr val="222222"/>
                </a:solidFill>
                <a:latin typeface="Nunito"/>
                <a:ea typeface="Nunito"/>
                <a:cs typeface="Nunito"/>
                <a:sym typeface="Nunito"/>
              </a:rPr>
              <a:t>novels, </a:t>
            </a:r>
            <a:r>
              <a:rPr lang="en" sz="2200" dirty="0">
                <a:solidFill>
                  <a:srgbClr val="222222"/>
                </a:solidFill>
                <a:latin typeface="Nunito"/>
                <a:ea typeface="Nunito"/>
                <a:cs typeface="Nunito"/>
                <a:sym typeface="Nunito"/>
              </a:rPr>
              <a:t>and it takes place in New York City, three blocks away from where I grew up—it’s a novel-of-a-lifetime for most </a:t>
            </a:r>
            <a:r>
              <a:rPr lang="en" sz="2200" dirty="0" smtClean="0">
                <a:solidFill>
                  <a:srgbClr val="222222"/>
                </a:solidFill>
                <a:latin typeface="Nunito"/>
                <a:ea typeface="Nunito"/>
                <a:cs typeface="Nunito"/>
                <a:sym typeface="Nunito"/>
              </a:rPr>
              <a:t>readers </a:t>
            </a:r>
            <a:r>
              <a:rPr lang="en" sz="2200" dirty="0">
                <a:solidFill>
                  <a:srgbClr val="222222"/>
                </a:solidFill>
                <a:latin typeface="Nunito"/>
                <a:ea typeface="Nunito"/>
                <a:cs typeface="Nunito"/>
                <a:sym typeface="Nunito"/>
              </a:rPr>
              <a:t>and certainly the translation project of a lifetime for me.</a:t>
            </a:r>
            <a:endParaRPr sz="2200" dirty="0">
              <a:solidFill>
                <a:srgbClr val="222222"/>
              </a:solidFill>
              <a:latin typeface="Nunito"/>
              <a:ea typeface="Nunito"/>
              <a:cs typeface="Nunito"/>
              <a:sym typeface="Nunito"/>
            </a:endParaRPr>
          </a:p>
        </p:txBody>
      </p:sp>
      <p:sp>
        <p:nvSpPr>
          <p:cNvPr id="564" name="Google Shape;564;p68"/>
          <p:cNvSpPr txBox="1"/>
          <p:nvPr/>
        </p:nvSpPr>
        <p:spPr>
          <a:xfrm>
            <a:off x="50" y="0"/>
            <a:ext cx="9144000" cy="1019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Damion Searls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Anniversaries: From a Year in the Life of Gesine Cresspahl</a:t>
            </a:r>
            <a:r>
              <a:rPr lang="en" sz="2000" b="1" dirty="0">
                <a:solidFill>
                  <a:srgbClr val="1C6C63"/>
                </a:solidFill>
                <a:latin typeface="Cambria"/>
                <a:ea typeface="Cambria"/>
                <a:cs typeface="Cambria"/>
                <a:sym typeface="Cambria"/>
              </a:rPr>
              <a:t>,</a:t>
            </a:r>
            <a:r>
              <a:rPr lang="en" sz="2000" b="1" i="1" dirty="0">
                <a:solidFill>
                  <a:srgbClr val="1C6C63"/>
                </a:solidFill>
                <a:latin typeface="Cambria"/>
                <a:ea typeface="Cambria"/>
                <a:cs typeface="Cambria"/>
                <a:sym typeface="Cambria"/>
              </a:rPr>
              <a:t> </a:t>
            </a:r>
            <a:r>
              <a:rPr lang="en" sz="2000" b="1" dirty="0">
                <a:solidFill>
                  <a:srgbClr val="1C6C63"/>
                </a:solidFill>
                <a:latin typeface="Cambria"/>
                <a:ea typeface="Cambria"/>
                <a:cs typeface="Cambria"/>
                <a:sym typeface="Cambria"/>
              </a:rPr>
              <a:t>by Uwe Johnson  </a:t>
            </a:r>
            <a:endParaRPr sz="2000" b="1" i="1" dirty="0">
              <a:solidFill>
                <a:srgbClr val="1C6C63"/>
              </a:solidFill>
              <a:latin typeface="Cambria"/>
              <a:ea typeface="Cambria"/>
              <a:cs typeface="Cambria"/>
              <a:sym typeface="Cambria"/>
            </a:endParaRPr>
          </a:p>
        </p:txBody>
      </p:sp>
      <p:pic>
        <p:nvPicPr>
          <p:cNvPr id="566" name="Google Shape;566;p68"/>
          <p:cNvPicPr preferRelativeResize="0"/>
          <p:nvPr/>
        </p:nvPicPr>
        <p:blipFill>
          <a:blip r:embed="rId3">
            <a:alphaModFix/>
          </a:blip>
          <a:stretch>
            <a:fillRect/>
          </a:stretch>
        </p:blipFill>
        <p:spPr>
          <a:xfrm>
            <a:off x="7575375" y="4167775"/>
            <a:ext cx="1568674" cy="9758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9101"/>
            <a:ext cx="3500438" cy="35004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70"/>
        <p:cNvGrpSpPr/>
        <p:nvPr/>
      </p:nvGrpSpPr>
      <p:grpSpPr>
        <a:xfrm>
          <a:off x="0" y="0"/>
          <a:ext cx="0" cy="0"/>
          <a:chOff x="0" y="0"/>
          <a:chExt cx="0" cy="0"/>
        </a:xfrm>
      </p:grpSpPr>
      <p:sp>
        <p:nvSpPr>
          <p:cNvPr id="571" name="Google Shape;571;p69"/>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572" name="Google Shape;572;p69"/>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573" name="Google Shape;573;p69"/>
          <p:cNvSpPr txBox="1"/>
          <p:nvPr/>
        </p:nvSpPr>
        <p:spPr>
          <a:xfrm>
            <a:off x="3223350" y="1141800"/>
            <a:ext cx="4944900" cy="254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12th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Lois Roth Award</a:t>
            </a:r>
            <a:r>
              <a:rPr lang="en" sz="3600" b="1">
                <a:solidFill>
                  <a:srgbClr val="222222"/>
                </a:solidFill>
                <a:latin typeface="Oswald"/>
                <a:ea typeface="Oswald"/>
                <a:cs typeface="Oswald"/>
                <a:sym typeface="Oswald"/>
              </a:rPr>
              <a:t> </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574" name="Google Shape;574;p69"/>
          <p:cNvPicPr preferRelativeResize="0"/>
          <p:nvPr/>
        </p:nvPicPr>
        <p:blipFill>
          <a:blip r:embed="rId3">
            <a:alphaModFix/>
          </a:blip>
          <a:stretch>
            <a:fillRect/>
          </a:stretch>
        </p:blipFill>
        <p:spPr>
          <a:xfrm>
            <a:off x="0" y="975900"/>
            <a:ext cx="2205222" cy="3528375"/>
          </a:xfrm>
          <a:prstGeom prst="rect">
            <a:avLst/>
          </a:prstGeom>
          <a:noFill/>
          <a:ln>
            <a:noFill/>
          </a:ln>
        </p:spPr>
      </p:pic>
      <p:pic>
        <p:nvPicPr>
          <p:cNvPr id="575" name="Google Shape;575;p69"/>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79"/>
        <p:cNvGrpSpPr/>
        <p:nvPr/>
      </p:nvGrpSpPr>
      <p:grpSpPr>
        <a:xfrm>
          <a:off x="0" y="0"/>
          <a:ext cx="0" cy="0"/>
          <a:chOff x="0" y="0"/>
          <a:chExt cx="0" cy="0"/>
        </a:xfrm>
      </p:grpSpPr>
      <p:sp>
        <p:nvSpPr>
          <p:cNvPr id="580" name="Google Shape;580;p70"/>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Lois Roth Award </a:t>
            </a:r>
            <a:r>
              <a:rPr lang="en" dirty="0">
                <a:solidFill>
                  <a:srgbClr val="1C6C63"/>
                </a:solidFill>
              </a:rPr>
              <a:t>Honorable Mention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581" name="Google Shape;581;p70"/>
          <p:cNvSpPr txBox="1">
            <a:spLocks noGrp="1"/>
          </p:cNvSpPr>
          <p:nvPr>
            <p:ph type="body" idx="1"/>
          </p:nvPr>
        </p:nvSpPr>
        <p:spPr>
          <a:xfrm>
            <a:off x="2534675" y="1090325"/>
            <a:ext cx="6485100" cy="30864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en" sz="2000" dirty="0">
                <a:solidFill>
                  <a:srgbClr val="000000"/>
                </a:solidFill>
                <a:latin typeface="Nunito" charset="0"/>
                <a:ea typeface="Oswald"/>
                <a:cs typeface="Oswald"/>
                <a:sym typeface="Oswald"/>
              </a:rPr>
              <a:t>“All the way to Guinea the native speech flowers and </a:t>
            </a:r>
            <a:r>
              <a:rPr lang="en" sz="2000" dirty="0" smtClean="0">
                <a:solidFill>
                  <a:srgbClr val="000000"/>
                </a:solidFill>
                <a:latin typeface="Nunito" charset="0"/>
                <a:ea typeface="Oswald"/>
                <a:cs typeface="Oswald"/>
                <a:sym typeface="Oswald"/>
              </a:rPr>
              <a:t>fruits on </a:t>
            </a:r>
            <a:r>
              <a:rPr lang="en" sz="2000" dirty="0">
                <a:solidFill>
                  <a:srgbClr val="000000"/>
                </a:solidFill>
                <a:latin typeface="Nunito" charset="0"/>
                <a:ea typeface="Oswald"/>
                <a:cs typeface="Oswald"/>
                <a:sym typeface="Oswald"/>
              </a:rPr>
              <a:t>our tongues, moves us to our very entrails. Our </a:t>
            </a:r>
            <a:r>
              <a:rPr lang="en" sz="2000" dirty="0" smtClean="0">
                <a:solidFill>
                  <a:srgbClr val="000000"/>
                </a:solidFill>
                <a:latin typeface="Nunito" charset="0"/>
                <a:ea typeface="Oswald"/>
                <a:cs typeface="Oswald"/>
                <a:sym typeface="Oswald"/>
              </a:rPr>
              <a:t>umbilical cords </a:t>
            </a:r>
            <a:r>
              <a:rPr lang="en" sz="2000" dirty="0">
                <a:solidFill>
                  <a:srgbClr val="000000"/>
                </a:solidFill>
                <a:latin typeface="Nunito" charset="0"/>
                <a:ea typeface="Oswald"/>
                <a:cs typeface="Oswald"/>
                <a:sym typeface="Oswald"/>
              </a:rPr>
              <a:t>have budded; countless native flowers bloom all over our bodies.”</a:t>
            </a:r>
            <a:endParaRPr sz="2000" dirty="0">
              <a:solidFill>
                <a:srgbClr val="222222"/>
              </a:solidFill>
              <a:latin typeface="Nunito" charset="0"/>
              <a:ea typeface="Oswald"/>
              <a:cs typeface="Oswald"/>
              <a:sym typeface="Oswald"/>
            </a:endParaRPr>
          </a:p>
        </p:txBody>
      </p:sp>
      <p:sp>
        <p:nvSpPr>
          <p:cNvPr id="582" name="Google Shape;582;p70"/>
          <p:cNvSpPr txBox="1"/>
          <p:nvPr/>
        </p:nvSpPr>
        <p:spPr>
          <a:xfrm>
            <a:off x="50" y="0"/>
            <a:ext cx="9144000" cy="1019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Asselin Charles</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Dézafi</a:t>
            </a:r>
            <a:r>
              <a:rPr lang="en" sz="2400" b="1" dirty="0">
                <a:solidFill>
                  <a:srgbClr val="1C6C63"/>
                </a:solidFill>
                <a:latin typeface="Cambria"/>
                <a:ea typeface="Cambria"/>
                <a:cs typeface="Cambria"/>
                <a:sym typeface="Cambria"/>
              </a:rPr>
              <a:t>,</a:t>
            </a:r>
            <a:r>
              <a:rPr lang="en" sz="2400" b="1" i="1" dirty="0">
                <a:solidFill>
                  <a:srgbClr val="1C6C63"/>
                </a:solidFill>
                <a:latin typeface="Cambria"/>
                <a:ea typeface="Cambria"/>
                <a:cs typeface="Cambria"/>
                <a:sym typeface="Cambria"/>
              </a:rPr>
              <a:t> </a:t>
            </a:r>
            <a:r>
              <a:rPr lang="en" sz="2400" b="1" dirty="0">
                <a:solidFill>
                  <a:srgbClr val="1C6C63"/>
                </a:solidFill>
                <a:latin typeface="Cambria"/>
                <a:ea typeface="Cambria"/>
                <a:cs typeface="Cambria"/>
                <a:sym typeface="Cambria"/>
              </a:rPr>
              <a:t>by Frankétienne   </a:t>
            </a:r>
            <a:endParaRPr sz="2400" b="1" i="1" dirty="0">
              <a:solidFill>
                <a:srgbClr val="1C6C63"/>
              </a:solidFill>
              <a:latin typeface="Cambria"/>
              <a:ea typeface="Cambria"/>
              <a:cs typeface="Cambria"/>
              <a:sym typeface="Cambria"/>
            </a:endParaRPr>
          </a:p>
        </p:txBody>
      </p:sp>
      <p:pic>
        <p:nvPicPr>
          <p:cNvPr id="583" name="Google Shape;583;p70"/>
          <p:cNvPicPr preferRelativeResize="0"/>
          <p:nvPr/>
        </p:nvPicPr>
        <p:blipFill rotWithShape="1">
          <a:blip r:embed="rId3">
            <a:alphaModFix/>
          </a:blip>
          <a:srcRect l="11652" t="9481" r="57457" b="53129"/>
          <a:stretch/>
        </p:blipFill>
        <p:spPr>
          <a:xfrm>
            <a:off x="0" y="1019100"/>
            <a:ext cx="2225288" cy="3485175"/>
          </a:xfrm>
          <a:prstGeom prst="rect">
            <a:avLst/>
          </a:prstGeom>
          <a:noFill/>
          <a:ln>
            <a:noFill/>
          </a:ln>
        </p:spPr>
      </p:pic>
      <p:pic>
        <p:nvPicPr>
          <p:cNvPr id="584" name="Google Shape;584;p70"/>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88"/>
        <p:cNvGrpSpPr/>
        <p:nvPr/>
      </p:nvGrpSpPr>
      <p:grpSpPr>
        <a:xfrm>
          <a:off x="0" y="0"/>
          <a:ext cx="0" cy="0"/>
          <a:chOff x="0" y="0"/>
          <a:chExt cx="0" cy="0"/>
        </a:xfrm>
      </p:grpSpPr>
      <p:sp>
        <p:nvSpPr>
          <p:cNvPr id="589" name="Google Shape;589;p71"/>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590" name="Google Shape;590;p71"/>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591" name="Google Shape;591;p71"/>
          <p:cNvSpPr txBox="1"/>
          <p:nvPr/>
        </p:nvSpPr>
        <p:spPr>
          <a:xfrm>
            <a:off x="3223350" y="1141800"/>
            <a:ext cx="4944900" cy="254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12th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800" b="1">
                <a:solidFill>
                  <a:srgbClr val="222222"/>
                </a:solidFill>
                <a:latin typeface="Oswald"/>
                <a:ea typeface="Oswald"/>
                <a:cs typeface="Oswald"/>
                <a:sym typeface="Oswald"/>
              </a:rPr>
              <a:t>Lois Roth Award</a:t>
            </a:r>
            <a:r>
              <a:rPr lang="en" sz="3600" b="1">
                <a:solidFill>
                  <a:srgbClr val="222222"/>
                </a:solidFill>
                <a:latin typeface="Oswald"/>
                <a:ea typeface="Oswald"/>
                <a:cs typeface="Oswald"/>
                <a:sym typeface="Oswald"/>
              </a:rPr>
              <a:t> </a:t>
            </a:r>
            <a:endParaRPr sz="36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sp>
        <p:nvSpPr>
          <p:cNvPr id="592" name="Google Shape;592;p71"/>
          <p:cNvSpPr txBox="1"/>
          <p:nvPr/>
        </p:nvSpPr>
        <p:spPr>
          <a:xfrm>
            <a:off x="793875" y="1970350"/>
            <a:ext cx="5509500" cy="6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593" name="Google Shape;593;p71"/>
          <p:cNvPicPr preferRelativeResize="0"/>
          <p:nvPr/>
        </p:nvPicPr>
        <p:blipFill>
          <a:blip r:embed="rId3">
            <a:alphaModFix/>
          </a:blip>
          <a:stretch>
            <a:fillRect/>
          </a:stretch>
        </p:blipFill>
        <p:spPr>
          <a:xfrm>
            <a:off x="50" y="975900"/>
            <a:ext cx="2207059" cy="3528375"/>
          </a:xfrm>
          <a:prstGeom prst="rect">
            <a:avLst/>
          </a:prstGeom>
          <a:noFill/>
          <a:ln>
            <a:noFill/>
          </a:ln>
        </p:spPr>
      </p:pic>
      <p:pic>
        <p:nvPicPr>
          <p:cNvPr id="594" name="Google Shape;594;p71"/>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rgbClr val="1C6C63"/>
                </a:solidFill>
              </a:rPr>
              <a:t>William Riley Parker Prize </a:t>
            </a:r>
            <a:r>
              <a:rPr lang="en" sz="2800" dirty="0">
                <a:solidFill>
                  <a:srgbClr val="1C6C63"/>
                </a:solidFill>
              </a:rPr>
              <a:t>Honorable Mention</a:t>
            </a:r>
            <a:endParaRPr sz="28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105" name="Google Shape;105;p18"/>
          <p:cNvSpPr txBox="1"/>
          <p:nvPr/>
        </p:nvSpPr>
        <p:spPr>
          <a:xfrm>
            <a:off x="50" y="0"/>
            <a:ext cx="9144000" cy="12816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1C6C63"/>
                </a:solidFill>
                <a:latin typeface="Oswald"/>
                <a:ea typeface="Oswald"/>
                <a:cs typeface="Oswald"/>
                <a:sym typeface="Oswald"/>
              </a:rPr>
              <a:t>Laura E. Helton</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000" b="1" dirty="0">
                <a:solidFill>
                  <a:srgbClr val="1C6C63"/>
                </a:solidFill>
                <a:latin typeface="Cambria"/>
                <a:ea typeface="Cambria"/>
                <a:cs typeface="Cambria"/>
                <a:sym typeface="Cambria"/>
              </a:rPr>
              <a:t>“On Decimals, Catalogs, and Racial Imaginaries of Reading” (</a:t>
            </a:r>
            <a:r>
              <a:rPr lang="en" sz="2000" b="1" i="1" dirty="0">
                <a:solidFill>
                  <a:srgbClr val="1C6C63"/>
                </a:solidFill>
                <a:latin typeface="Cambria"/>
                <a:ea typeface="Cambria"/>
                <a:cs typeface="Cambria"/>
                <a:sym typeface="Cambria"/>
              </a:rPr>
              <a:t>PMLA</a:t>
            </a:r>
            <a:r>
              <a:rPr lang="en" sz="2000" b="1" dirty="0">
                <a:solidFill>
                  <a:srgbClr val="1C6C63"/>
                </a:solidFill>
                <a:latin typeface="Cambria"/>
                <a:ea typeface="Cambria"/>
                <a:cs typeface="Cambria"/>
                <a:sym typeface="Cambria"/>
              </a:rPr>
              <a:t>, January 2019)</a:t>
            </a:r>
            <a:endParaRPr sz="2000" b="1" dirty="0">
              <a:solidFill>
                <a:srgbClr val="1C6C63"/>
              </a:solidFill>
              <a:latin typeface="Cambria"/>
              <a:ea typeface="Cambria"/>
              <a:cs typeface="Cambria"/>
              <a:sym typeface="Cambria"/>
            </a:endParaRPr>
          </a:p>
        </p:txBody>
      </p:sp>
      <p:sp>
        <p:nvSpPr>
          <p:cNvPr id="106" name="Google Shape;106;p18"/>
          <p:cNvSpPr txBox="1"/>
          <p:nvPr/>
        </p:nvSpPr>
        <p:spPr>
          <a:xfrm>
            <a:off x="3497025" y="1093975"/>
            <a:ext cx="5229300" cy="17826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1200"/>
              </a:spcBef>
              <a:spcAft>
                <a:spcPts val="0"/>
              </a:spcAft>
              <a:buNone/>
            </a:pPr>
            <a:r>
              <a:rPr lang="en" sz="1800" dirty="0">
                <a:latin typeface="Nunito"/>
                <a:ea typeface="Nunito"/>
                <a:cs typeface="Nunito"/>
                <a:sym typeface="Nunito"/>
              </a:rPr>
              <a:t>As card catalogs become objects of nostalgia, we lose a century’s worth of literary practice that was often creatively and subversively filed away behind drawers labeled Aa-Ab, Ac-Af, Ag-Am. What would happen if we paused to consider the catalog as a site of both authorship and reading?</a:t>
            </a:r>
            <a:endParaRPr sz="1800" dirty="0">
              <a:latin typeface="Nunito"/>
              <a:ea typeface="Nunito"/>
              <a:cs typeface="Nunito"/>
              <a:sym typeface="Nunito"/>
            </a:endParaRPr>
          </a:p>
          <a:p>
            <a:pPr marL="0" lvl="0" indent="0" algn="ctr" rtl="0">
              <a:spcBef>
                <a:spcPts val="1200"/>
              </a:spcBef>
              <a:spcAft>
                <a:spcPts val="0"/>
              </a:spcAft>
              <a:buNone/>
            </a:pPr>
            <a:endParaRPr sz="3600" b="1" dirty="0">
              <a:solidFill>
                <a:srgbClr val="1C6C63"/>
              </a:solidFill>
              <a:highlight>
                <a:schemeClr val="accent5"/>
              </a:highlight>
              <a:latin typeface="Calibri"/>
              <a:ea typeface="Calibri"/>
              <a:cs typeface="Calibri"/>
              <a:sym typeface="Calibri"/>
            </a:endParaRPr>
          </a:p>
        </p:txBody>
      </p:sp>
      <p:pic>
        <p:nvPicPr>
          <p:cNvPr id="107" name="Google Shape;107;p18"/>
          <p:cNvPicPr preferRelativeResize="0"/>
          <p:nvPr/>
        </p:nvPicPr>
        <p:blipFill rotWithShape="1">
          <a:blip r:embed="rId3">
            <a:alphaModFix/>
          </a:blip>
          <a:srcRect l="9690" r="13522"/>
          <a:stretch/>
        </p:blipFill>
        <p:spPr>
          <a:xfrm>
            <a:off x="50" y="1281675"/>
            <a:ext cx="3299357" cy="3222602"/>
          </a:xfrm>
          <a:prstGeom prst="rect">
            <a:avLst/>
          </a:prstGeom>
          <a:noFill/>
          <a:ln>
            <a:noFill/>
          </a:ln>
        </p:spPr>
      </p:pic>
      <p:pic>
        <p:nvPicPr>
          <p:cNvPr id="108" name="Google Shape;108;p18"/>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598"/>
        <p:cNvGrpSpPr/>
        <p:nvPr/>
      </p:nvGrpSpPr>
      <p:grpSpPr>
        <a:xfrm>
          <a:off x="0" y="0"/>
          <a:ext cx="0" cy="0"/>
          <a:chOff x="0" y="0"/>
          <a:chExt cx="0" cy="0"/>
        </a:xfrm>
      </p:grpSpPr>
      <p:sp>
        <p:nvSpPr>
          <p:cNvPr id="599" name="Google Shape;599;p72"/>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Lois Roth Award </a:t>
            </a:r>
            <a:r>
              <a:rPr lang="en" dirty="0">
                <a:solidFill>
                  <a:srgbClr val="1C6C63"/>
                </a:solidFill>
              </a:rPr>
              <a:t>Honorable Mention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600" name="Google Shape;600;p72"/>
          <p:cNvSpPr txBox="1">
            <a:spLocks noGrp="1"/>
          </p:cNvSpPr>
          <p:nvPr>
            <p:ph type="body" idx="1"/>
          </p:nvPr>
        </p:nvSpPr>
        <p:spPr>
          <a:xfrm>
            <a:off x="2534675" y="1090325"/>
            <a:ext cx="6485100" cy="308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000000"/>
                </a:solidFill>
                <a:latin typeface="Nunito"/>
                <a:ea typeface="Nunito"/>
                <a:cs typeface="Nunito"/>
                <a:sym typeface="Nunito"/>
              </a:rPr>
              <a:t>“I understood why people do not live on hope—there isn’t any hope. Nor can they survive by means of free will—what free will is there? They live by instinct, a feeling of self-preservation, on the same basis as a tree, a stone, an animal.”</a:t>
            </a:r>
            <a:endParaRPr sz="2400" dirty="0">
              <a:solidFill>
                <a:srgbClr val="222222"/>
              </a:solidFill>
              <a:latin typeface="Nunito"/>
              <a:ea typeface="Nunito"/>
              <a:cs typeface="Nunito"/>
              <a:sym typeface="Nunito"/>
            </a:endParaRPr>
          </a:p>
        </p:txBody>
      </p:sp>
      <p:sp>
        <p:nvSpPr>
          <p:cNvPr id="601" name="Google Shape;601;p72"/>
          <p:cNvSpPr txBox="1"/>
          <p:nvPr/>
        </p:nvSpPr>
        <p:spPr>
          <a:xfrm>
            <a:off x="50" y="0"/>
            <a:ext cx="9144000" cy="1019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Donald Rayfield </a:t>
            </a:r>
            <a:endParaRPr sz="2400" b="1" dirty="0">
              <a:solidFill>
                <a:srgbClr val="1C6C63"/>
              </a:solidFill>
              <a:latin typeface="Oswald"/>
              <a:ea typeface="Oswald"/>
              <a:cs typeface="Oswald"/>
              <a:sym typeface="Oswald"/>
            </a:endParaRPr>
          </a:p>
          <a:p>
            <a:pPr lvl="0"/>
            <a:r>
              <a:rPr lang="en" sz="2400" b="1" dirty="0" smtClean="0">
                <a:solidFill>
                  <a:srgbClr val="1C6C63"/>
                </a:solidFill>
                <a:latin typeface="Cambria"/>
                <a:ea typeface="Cambria"/>
                <a:cs typeface="Cambria"/>
                <a:sym typeface="Cambria"/>
              </a:rPr>
              <a:t>Volume 1 of </a:t>
            </a:r>
            <a:r>
              <a:rPr lang="en" sz="2400" b="1" i="1" dirty="0" smtClean="0">
                <a:solidFill>
                  <a:srgbClr val="1C6C63"/>
                </a:solidFill>
                <a:latin typeface="Cambria"/>
                <a:ea typeface="Cambria"/>
                <a:cs typeface="Cambria"/>
                <a:sym typeface="Cambria"/>
              </a:rPr>
              <a:t>Kolyma </a:t>
            </a:r>
            <a:r>
              <a:rPr lang="en" sz="2400" b="1" i="1" dirty="0">
                <a:solidFill>
                  <a:srgbClr val="1C6C63"/>
                </a:solidFill>
                <a:latin typeface="Cambria"/>
                <a:ea typeface="Cambria"/>
                <a:cs typeface="Cambria"/>
                <a:sym typeface="Cambria"/>
              </a:rPr>
              <a:t>Stories</a:t>
            </a:r>
            <a:r>
              <a:rPr lang="en" sz="2400" b="1" dirty="0" smtClean="0">
                <a:solidFill>
                  <a:srgbClr val="1C6C63"/>
                </a:solidFill>
                <a:latin typeface="Cambria"/>
                <a:ea typeface="Cambria"/>
                <a:cs typeface="Cambria"/>
                <a:sym typeface="Cambria"/>
              </a:rPr>
              <a:t>,</a:t>
            </a:r>
            <a:r>
              <a:rPr lang="en" sz="2400" b="1" i="1" dirty="0" smtClean="0">
                <a:solidFill>
                  <a:srgbClr val="1C6C63"/>
                </a:solidFill>
                <a:latin typeface="Cambria"/>
                <a:ea typeface="Cambria"/>
                <a:cs typeface="Cambria"/>
                <a:sym typeface="Cambria"/>
              </a:rPr>
              <a:t> </a:t>
            </a:r>
            <a:r>
              <a:rPr lang="en" sz="2400" b="1" dirty="0">
                <a:solidFill>
                  <a:srgbClr val="1C6C63"/>
                </a:solidFill>
                <a:latin typeface="Cambria"/>
                <a:ea typeface="Cambria"/>
                <a:cs typeface="Cambria"/>
                <a:sym typeface="Cambria"/>
              </a:rPr>
              <a:t>by Varlam Shalamov    </a:t>
            </a:r>
            <a:endParaRPr sz="2400" b="1" i="1" dirty="0">
              <a:solidFill>
                <a:srgbClr val="1C6C63"/>
              </a:solidFill>
              <a:latin typeface="Cambria"/>
              <a:ea typeface="Cambria"/>
              <a:cs typeface="Cambria"/>
              <a:sym typeface="Cambria"/>
            </a:endParaRPr>
          </a:p>
        </p:txBody>
      </p:sp>
      <p:pic>
        <p:nvPicPr>
          <p:cNvPr id="602" name="Google Shape;602;p72"/>
          <p:cNvPicPr preferRelativeResize="0"/>
          <p:nvPr/>
        </p:nvPicPr>
        <p:blipFill rotWithShape="1">
          <a:blip r:embed="rId3">
            <a:alphaModFix/>
          </a:blip>
          <a:srcRect l="29270" r="23882"/>
          <a:stretch/>
        </p:blipFill>
        <p:spPr>
          <a:xfrm>
            <a:off x="2" y="1019100"/>
            <a:ext cx="2449847" cy="3485174"/>
          </a:xfrm>
          <a:prstGeom prst="rect">
            <a:avLst/>
          </a:prstGeom>
          <a:noFill/>
          <a:ln>
            <a:noFill/>
          </a:ln>
        </p:spPr>
      </p:pic>
      <p:pic>
        <p:nvPicPr>
          <p:cNvPr id="603" name="Google Shape;603;p72"/>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07"/>
        <p:cNvGrpSpPr/>
        <p:nvPr/>
      </p:nvGrpSpPr>
      <p:grpSpPr>
        <a:xfrm>
          <a:off x="0" y="0"/>
          <a:ext cx="0" cy="0"/>
          <a:chOff x="0" y="0"/>
          <a:chExt cx="0" cy="0"/>
        </a:xfrm>
      </p:grpSpPr>
      <p:sp>
        <p:nvSpPr>
          <p:cNvPr id="608" name="Google Shape;608;p73"/>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609" name="Google Shape;609;p73"/>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610" name="Google Shape;610;p73"/>
          <p:cNvSpPr txBox="1"/>
          <p:nvPr/>
        </p:nvSpPr>
        <p:spPr>
          <a:xfrm>
            <a:off x="2448600" y="1080825"/>
            <a:ext cx="6695400" cy="34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10th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000" b="1">
                <a:solidFill>
                  <a:srgbClr val="222222"/>
                </a:solidFill>
                <a:latin typeface="Oswald"/>
                <a:ea typeface="Oswald"/>
                <a:cs typeface="Oswald"/>
                <a:sym typeface="Oswald"/>
              </a:rPr>
              <a:t>Aldo and Jeanne Scaglione Prize for Italian Studies</a:t>
            </a:r>
            <a:endParaRPr sz="4000" b="1">
              <a:solidFill>
                <a:srgbClr val="222222"/>
              </a:solidFill>
              <a:latin typeface="Oswald"/>
              <a:ea typeface="Oswald"/>
              <a:cs typeface="Oswald"/>
              <a:sym typeface="Oswald"/>
            </a:endParaRPr>
          </a:p>
        </p:txBody>
      </p:sp>
      <p:pic>
        <p:nvPicPr>
          <p:cNvPr id="611" name="Google Shape;611;p73"/>
          <p:cNvPicPr preferRelativeResize="0"/>
          <p:nvPr/>
        </p:nvPicPr>
        <p:blipFill>
          <a:blip r:embed="rId3">
            <a:alphaModFix/>
          </a:blip>
          <a:stretch>
            <a:fillRect/>
          </a:stretch>
        </p:blipFill>
        <p:spPr>
          <a:xfrm>
            <a:off x="0" y="975900"/>
            <a:ext cx="2311569" cy="3528374"/>
          </a:xfrm>
          <a:prstGeom prst="rect">
            <a:avLst/>
          </a:prstGeom>
          <a:noFill/>
          <a:ln>
            <a:noFill/>
          </a:ln>
        </p:spPr>
      </p:pic>
      <p:pic>
        <p:nvPicPr>
          <p:cNvPr id="612" name="Google Shape;612;p73"/>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16"/>
        <p:cNvGrpSpPr/>
        <p:nvPr/>
      </p:nvGrpSpPr>
      <p:grpSpPr>
        <a:xfrm>
          <a:off x="0" y="0"/>
          <a:ext cx="0" cy="0"/>
          <a:chOff x="0" y="0"/>
          <a:chExt cx="0" cy="0"/>
        </a:xfrm>
      </p:grpSpPr>
      <p:sp>
        <p:nvSpPr>
          <p:cNvPr id="617" name="Google Shape;617;p74"/>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1C6C63"/>
                </a:solidFill>
              </a:rPr>
              <a:t>Aldo and Jeanne Scaglione Prize for Italian Studies</a:t>
            </a:r>
            <a:endParaRPr sz="26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618" name="Google Shape;618;p74"/>
          <p:cNvSpPr txBox="1">
            <a:spLocks noGrp="1"/>
          </p:cNvSpPr>
          <p:nvPr>
            <p:ph type="body" idx="1"/>
          </p:nvPr>
        </p:nvSpPr>
        <p:spPr>
          <a:xfrm>
            <a:off x="3596375" y="1090325"/>
            <a:ext cx="5423400" cy="308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2200" dirty="0">
                <a:solidFill>
                  <a:srgbClr val="222222"/>
                </a:solidFill>
                <a:latin typeface="Nunito"/>
                <a:ea typeface="Nunito"/>
                <a:cs typeface="Nunito"/>
                <a:sym typeface="Nunito"/>
              </a:rPr>
              <a:t>I have always been curious about how literature and theory represent time. The </a:t>
            </a:r>
            <a:r>
              <a:rPr lang="en" sz="2200" dirty="0" smtClean="0">
                <a:solidFill>
                  <a:srgbClr val="222222"/>
                </a:solidFill>
                <a:latin typeface="Nunito"/>
                <a:ea typeface="Nunito"/>
                <a:cs typeface="Nunito"/>
                <a:sym typeface="Nunito"/>
              </a:rPr>
              <a:t>postrevolutionary </a:t>
            </a:r>
            <a:r>
              <a:rPr lang="en" sz="2200" dirty="0">
                <a:solidFill>
                  <a:srgbClr val="222222"/>
                </a:solidFill>
                <a:latin typeface="Nunito"/>
                <a:ea typeface="Nunito"/>
                <a:cs typeface="Nunito"/>
                <a:sym typeface="Nunito"/>
              </a:rPr>
              <a:t>period in Italy is full of creative and interesting elaborations of time.</a:t>
            </a:r>
            <a:endParaRPr sz="2200" dirty="0">
              <a:solidFill>
                <a:srgbClr val="222222"/>
              </a:solidFill>
              <a:latin typeface="Nunito"/>
              <a:ea typeface="Nunito"/>
              <a:cs typeface="Nunito"/>
              <a:sym typeface="Nunito"/>
            </a:endParaRPr>
          </a:p>
        </p:txBody>
      </p:sp>
      <p:sp>
        <p:nvSpPr>
          <p:cNvPr id="619" name="Google Shape;619;p74"/>
          <p:cNvSpPr txBox="1"/>
          <p:nvPr/>
        </p:nvSpPr>
        <p:spPr>
          <a:xfrm>
            <a:off x="50" y="0"/>
            <a:ext cx="9144000" cy="1019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Martina Piperno</a:t>
            </a:r>
            <a:r>
              <a:rPr lang="en" sz="3000" b="1" dirty="0">
                <a:solidFill>
                  <a:srgbClr val="1C6C63"/>
                </a:solidFill>
                <a:latin typeface="Cambria"/>
                <a:ea typeface="Cambria"/>
                <a:cs typeface="Cambria"/>
                <a:sym typeface="Cambria"/>
              </a:rPr>
              <a:t> </a:t>
            </a:r>
            <a:endParaRPr sz="3000" b="1" dirty="0">
              <a:solidFill>
                <a:srgbClr val="1C6C63"/>
              </a:solidFill>
              <a:latin typeface="Cambria"/>
              <a:ea typeface="Cambria"/>
              <a:cs typeface="Cambria"/>
              <a:sym typeface="Cambria"/>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Rebuilding Post-revolutionary Italy: Leopardi and Vico’s </a:t>
            </a:r>
            <a:r>
              <a:rPr lang="en" sz="2000" b="1" dirty="0">
                <a:solidFill>
                  <a:srgbClr val="1C6C63"/>
                </a:solidFill>
                <a:latin typeface="Cambria"/>
                <a:ea typeface="Cambria"/>
                <a:cs typeface="Cambria"/>
                <a:sym typeface="Cambria"/>
              </a:rPr>
              <a:t>New Science</a:t>
            </a:r>
            <a:r>
              <a:rPr lang="en" sz="2000" b="1" i="1" dirty="0">
                <a:solidFill>
                  <a:srgbClr val="1C6C63"/>
                </a:solidFill>
                <a:latin typeface="Cambria"/>
                <a:ea typeface="Cambria"/>
                <a:cs typeface="Cambria"/>
                <a:sym typeface="Cambria"/>
              </a:rPr>
              <a:t> </a:t>
            </a:r>
            <a:r>
              <a:rPr lang="en" sz="2000" b="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pic>
        <p:nvPicPr>
          <p:cNvPr id="621" name="Google Shape;621;p74"/>
          <p:cNvPicPr preferRelativeResize="0"/>
          <p:nvPr/>
        </p:nvPicPr>
        <p:blipFill>
          <a:blip r:embed="rId3">
            <a:alphaModFix/>
          </a:blip>
          <a:stretch>
            <a:fillRect/>
          </a:stretch>
        </p:blipFill>
        <p:spPr>
          <a:xfrm>
            <a:off x="7575375" y="4167775"/>
            <a:ext cx="1568674" cy="9758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 y="1019100"/>
            <a:ext cx="3486100" cy="3486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25"/>
        <p:cNvGrpSpPr/>
        <p:nvPr/>
      </p:nvGrpSpPr>
      <p:grpSpPr>
        <a:xfrm>
          <a:off x="0" y="0"/>
          <a:ext cx="0" cy="0"/>
          <a:chOff x="0" y="0"/>
          <a:chExt cx="0" cy="0"/>
        </a:xfrm>
      </p:grpSpPr>
      <p:sp>
        <p:nvSpPr>
          <p:cNvPr id="626" name="Google Shape;626;p75"/>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627" name="Google Shape;627;p75"/>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628" name="Google Shape;628;p75"/>
          <p:cNvSpPr txBox="1"/>
          <p:nvPr/>
        </p:nvSpPr>
        <p:spPr>
          <a:xfrm>
            <a:off x="2534675" y="995700"/>
            <a:ext cx="6609000" cy="3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10th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000" b="1">
                <a:solidFill>
                  <a:srgbClr val="222222"/>
                </a:solidFill>
                <a:latin typeface="Oswald"/>
                <a:ea typeface="Oswald"/>
                <a:cs typeface="Oswald"/>
                <a:sym typeface="Oswald"/>
              </a:rPr>
              <a:t>Aldo and Jeanne Scaglione Prize for Italian Studies</a:t>
            </a:r>
            <a:endParaRPr sz="4000" b="1">
              <a:solidFill>
                <a:srgbClr val="222222"/>
              </a:solidFill>
              <a:latin typeface="Oswald"/>
              <a:ea typeface="Oswald"/>
              <a:cs typeface="Oswald"/>
              <a:sym typeface="Oswald"/>
            </a:endParaRPr>
          </a:p>
        </p:txBody>
      </p:sp>
      <p:pic>
        <p:nvPicPr>
          <p:cNvPr id="629" name="Google Shape;629;p75"/>
          <p:cNvPicPr preferRelativeResize="0"/>
          <p:nvPr/>
        </p:nvPicPr>
        <p:blipFill>
          <a:blip r:embed="rId3">
            <a:alphaModFix/>
          </a:blip>
          <a:stretch>
            <a:fillRect/>
          </a:stretch>
        </p:blipFill>
        <p:spPr>
          <a:xfrm>
            <a:off x="50" y="975900"/>
            <a:ext cx="2456688" cy="3528375"/>
          </a:xfrm>
          <a:prstGeom prst="rect">
            <a:avLst/>
          </a:prstGeom>
          <a:noFill/>
          <a:ln>
            <a:noFill/>
          </a:ln>
        </p:spPr>
      </p:pic>
      <p:pic>
        <p:nvPicPr>
          <p:cNvPr id="630" name="Google Shape;630;p75"/>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34"/>
        <p:cNvGrpSpPr/>
        <p:nvPr/>
      </p:nvGrpSpPr>
      <p:grpSpPr>
        <a:xfrm>
          <a:off x="0" y="0"/>
          <a:ext cx="0" cy="0"/>
          <a:chOff x="0" y="0"/>
          <a:chExt cx="0" cy="0"/>
        </a:xfrm>
      </p:grpSpPr>
      <p:sp>
        <p:nvSpPr>
          <p:cNvPr id="635" name="Google Shape;635;p76"/>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1C6C63"/>
                </a:solidFill>
              </a:rPr>
              <a:t>Aldo and Jeanne Scaglione Prize for Italian Studies</a:t>
            </a:r>
            <a:endParaRPr sz="26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636" name="Google Shape;636;p76"/>
          <p:cNvSpPr txBox="1">
            <a:spLocks noGrp="1"/>
          </p:cNvSpPr>
          <p:nvPr>
            <p:ph type="body" idx="1"/>
          </p:nvPr>
        </p:nvSpPr>
        <p:spPr>
          <a:xfrm>
            <a:off x="2764250" y="1090325"/>
            <a:ext cx="6255600" cy="308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solidFill>
                  <a:srgbClr val="222222"/>
                </a:solidFill>
                <a:latin typeface="Nunito"/>
                <a:ea typeface="Nunito"/>
                <a:cs typeface="Nunito"/>
                <a:sym typeface="Nunito"/>
              </a:rPr>
              <a:t>“[R]efugees were not merely intermediaries  between </a:t>
            </a:r>
            <a:r>
              <a:rPr lang="en" sz="2400" dirty="0" smtClean="0">
                <a:solidFill>
                  <a:srgbClr val="222222"/>
                </a:solidFill>
                <a:latin typeface="Nunito"/>
                <a:ea typeface="Nunito"/>
                <a:cs typeface="Nunito"/>
                <a:sym typeface="Nunito"/>
              </a:rPr>
              <a:t>states . . . they </a:t>
            </a:r>
            <a:r>
              <a:rPr lang="en" sz="2400" dirty="0">
                <a:solidFill>
                  <a:srgbClr val="222222"/>
                </a:solidFill>
                <a:latin typeface="Nunito"/>
                <a:ea typeface="Nunito"/>
                <a:cs typeface="Nunito"/>
                <a:sym typeface="Nunito"/>
              </a:rPr>
              <a:t>functioned as a parallel and alternative diplomatic network outside of formal channels, reproducing the authority of states, while also subverting it</a:t>
            </a:r>
            <a:r>
              <a:rPr lang="en" sz="2400" dirty="0" smtClean="0">
                <a:solidFill>
                  <a:srgbClr val="222222"/>
                </a:solidFill>
                <a:latin typeface="Nunito"/>
                <a:ea typeface="Nunito"/>
                <a:cs typeface="Nunito"/>
                <a:sym typeface="Nunito"/>
              </a:rPr>
              <a:t>.”</a:t>
            </a:r>
            <a:endParaRPr sz="2400" dirty="0">
              <a:solidFill>
                <a:srgbClr val="222222"/>
              </a:solidFill>
              <a:latin typeface="Nunito"/>
              <a:ea typeface="Nunito"/>
              <a:cs typeface="Nunito"/>
              <a:sym typeface="Nunito"/>
            </a:endParaRPr>
          </a:p>
          <a:p>
            <a:pPr marL="0" lvl="0" indent="0" algn="l" rtl="0">
              <a:spcBef>
                <a:spcPts val="0"/>
              </a:spcBef>
              <a:spcAft>
                <a:spcPts val="1600"/>
              </a:spcAft>
              <a:buNone/>
            </a:pPr>
            <a:endParaRPr sz="2200" dirty="0">
              <a:solidFill>
                <a:srgbClr val="222222"/>
              </a:solidFill>
              <a:latin typeface="Barlow"/>
              <a:ea typeface="Barlow"/>
              <a:cs typeface="Barlow"/>
              <a:sym typeface="Barlow"/>
            </a:endParaRPr>
          </a:p>
        </p:txBody>
      </p:sp>
      <p:sp>
        <p:nvSpPr>
          <p:cNvPr id="637" name="Google Shape;637;p76"/>
          <p:cNvSpPr txBox="1"/>
          <p:nvPr/>
        </p:nvSpPr>
        <p:spPr>
          <a:xfrm>
            <a:off x="50" y="0"/>
            <a:ext cx="9144000" cy="1019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Diego Pirillo</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The Refugee-Diplomat: Venice, England, and the Reformation </a:t>
            </a:r>
            <a:r>
              <a:rPr lang="en" sz="2000" b="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pic>
        <p:nvPicPr>
          <p:cNvPr id="638" name="Google Shape;638;p76"/>
          <p:cNvPicPr preferRelativeResize="0"/>
          <p:nvPr/>
        </p:nvPicPr>
        <p:blipFill>
          <a:blip r:embed="rId3">
            <a:alphaModFix/>
          </a:blip>
          <a:stretch>
            <a:fillRect/>
          </a:stretch>
        </p:blipFill>
        <p:spPr>
          <a:xfrm>
            <a:off x="50" y="1019100"/>
            <a:ext cx="2517997" cy="3485175"/>
          </a:xfrm>
          <a:prstGeom prst="rect">
            <a:avLst/>
          </a:prstGeom>
          <a:noFill/>
          <a:ln>
            <a:noFill/>
          </a:ln>
        </p:spPr>
      </p:pic>
      <p:pic>
        <p:nvPicPr>
          <p:cNvPr id="639" name="Google Shape;639;p76"/>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43"/>
        <p:cNvGrpSpPr/>
        <p:nvPr/>
      </p:nvGrpSpPr>
      <p:grpSpPr>
        <a:xfrm>
          <a:off x="0" y="0"/>
          <a:ext cx="0" cy="0"/>
          <a:chOff x="0" y="0"/>
          <a:chExt cx="0" cy="0"/>
        </a:xfrm>
      </p:grpSpPr>
      <p:sp>
        <p:nvSpPr>
          <p:cNvPr id="644" name="Google Shape;644;p77"/>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645" name="Google Shape;645;p77"/>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646" name="Google Shape;646;p77"/>
          <p:cNvSpPr txBox="1"/>
          <p:nvPr/>
        </p:nvSpPr>
        <p:spPr>
          <a:xfrm>
            <a:off x="2668600" y="995700"/>
            <a:ext cx="5777100" cy="3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18th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000" b="1">
                <a:solidFill>
                  <a:srgbClr val="222222"/>
                </a:solidFill>
                <a:latin typeface="Oswald"/>
                <a:ea typeface="Oswald"/>
                <a:cs typeface="Oswald"/>
                <a:sym typeface="Oswald"/>
              </a:rPr>
              <a:t>William Sanders Scarborough Prize </a:t>
            </a:r>
            <a:endParaRPr sz="4000" b="1">
              <a:solidFill>
                <a:srgbClr val="222222"/>
              </a:solidFill>
              <a:latin typeface="Oswald"/>
              <a:ea typeface="Oswald"/>
              <a:cs typeface="Oswald"/>
              <a:sym typeface="Oswald"/>
            </a:endParaRPr>
          </a:p>
        </p:txBody>
      </p:sp>
      <p:pic>
        <p:nvPicPr>
          <p:cNvPr id="647" name="Google Shape;647;p77"/>
          <p:cNvPicPr preferRelativeResize="0"/>
          <p:nvPr/>
        </p:nvPicPr>
        <p:blipFill>
          <a:blip r:embed="rId3">
            <a:alphaModFix/>
          </a:blip>
          <a:stretch>
            <a:fillRect/>
          </a:stretch>
        </p:blipFill>
        <p:spPr>
          <a:xfrm>
            <a:off x="50" y="975900"/>
            <a:ext cx="2351320" cy="3528374"/>
          </a:xfrm>
          <a:prstGeom prst="rect">
            <a:avLst/>
          </a:prstGeom>
          <a:noFill/>
          <a:ln>
            <a:noFill/>
          </a:ln>
        </p:spPr>
      </p:pic>
      <p:pic>
        <p:nvPicPr>
          <p:cNvPr id="648" name="Google Shape;648;p77"/>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52"/>
        <p:cNvGrpSpPr/>
        <p:nvPr/>
      </p:nvGrpSpPr>
      <p:grpSpPr>
        <a:xfrm>
          <a:off x="0" y="0"/>
          <a:ext cx="0" cy="0"/>
          <a:chOff x="0" y="0"/>
          <a:chExt cx="0" cy="0"/>
        </a:xfrm>
      </p:grpSpPr>
      <p:sp>
        <p:nvSpPr>
          <p:cNvPr id="653" name="Google Shape;653;p78"/>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William Sanders Scarborough Prize</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654" name="Google Shape;654;p78"/>
          <p:cNvSpPr txBox="1">
            <a:spLocks noGrp="1"/>
          </p:cNvSpPr>
          <p:nvPr>
            <p:ph type="body" idx="1"/>
          </p:nvPr>
        </p:nvSpPr>
        <p:spPr>
          <a:xfrm>
            <a:off x="2965100" y="1281700"/>
            <a:ext cx="6054600" cy="2895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rgbClr val="000000"/>
                </a:solidFill>
                <a:latin typeface="Nunito"/>
                <a:ea typeface="Nunito"/>
                <a:cs typeface="Nunito"/>
                <a:sym typeface="Nunito"/>
              </a:rPr>
              <a:t>Scholars often cite and anthologize the work of a few prominent figures of this period, but very little sustained critical attention has been paid to their individual works, and even fewer efforts have been made to contextualize the emergence of the cultural movement in which they took part.</a:t>
            </a:r>
            <a:endParaRPr sz="2200">
              <a:solidFill>
                <a:srgbClr val="222222"/>
              </a:solidFill>
              <a:latin typeface="Nunito"/>
              <a:ea typeface="Nunito"/>
              <a:cs typeface="Nunito"/>
              <a:sym typeface="Nunito"/>
            </a:endParaRPr>
          </a:p>
          <a:p>
            <a:pPr marL="0" lvl="0" indent="0" algn="l" rtl="0">
              <a:spcBef>
                <a:spcPts val="0"/>
              </a:spcBef>
              <a:spcAft>
                <a:spcPts val="1600"/>
              </a:spcAft>
              <a:buNone/>
            </a:pPr>
            <a:endParaRPr sz="2200">
              <a:solidFill>
                <a:srgbClr val="222222"/>
              </a:solidFill>
              <a:latin typeface="Barlow"/>
              <a:ea typeface="Barlow"/>
              <a:cs typeface="Barlow"/>
              <a:sym typeface="Barlow"/>
            </a:endParaRPr>
          </a:p>
        </p:txBody>
      </p:sp>
      <p:sp>
        <p:nvSpPr>
          <p:cNvPr id="655" name="Google Shape;655;p78"/>
          <p:cNvSpPr txBox="1"/>
          <p:nvPr/>
        </p:nvSpPr>
        <p:spPr>
          <a:xfrm>
            <a:off x="50" y="0"/>
            <a:ext cx="9144000" cy="11955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Darius Bost</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Evidence of Being: The Black Gay Cultural Renaissance and the Politics of Violence </a:t>
            </a:r>
            <a:r>
              <a:rPr lang="en" sz="2000" b="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pic>
        <p:nvPicPr>
          <p:cNvPr id="656" name="Google Shape;656;p78"/>
          <p:cNvPicPr preferRelativeResize="0"/>
          <p:nvPr/>
        </p:nvPicPr>
        <p:blipFill>
          <a:blip r:embed="rId3">
            <a:alphaModFix/>
          </a:blip>
          <a:stretch>
            <a:fillRect/>
          </a:stretch>
        </p:blipFill>
        <p:spPr>
          <a:xfrm>
            <a:off x="50" y="1195500"/>
            <a:ext cx="2526651" cy="3308774"/>
          </a:xfrm>
          <a:prstGeom prst="rect">
            <a:avLst/>
          </a:prstGeom>
          <a:noFill/>
          <a:ln>
            <a:noFill/>
          </a:ln>
        </p:spPr>
      </p:pic>
      <p:pic>
        <p:nvPicPr>
          <p:cNvPr id="657" name="Google Shape;657;p78"/>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61"/>
        <p:cNvGrpSpPr/>
        <p:nvPr/>
      </p:nvGrpSpPr>
      <p:grpSpPr>
        <a:xfrm>
          <a:off x="0" y="0"/>
          <a:ext cx="0" cy="0"/>
          <a:chOff x="0" y="0"/>
          <a:chExt cx="0" cy="0"/>
        </a:xfrm>
      </p:grpSpPr>
      <p:sp>
        <p:nvSpPr>
          <p:cNvPr id="662" name="Google Shape;662;p79"/>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663" name="Google Shape;663;p79"/>
          <p:cNvSpPr txBox="1"/>
          <p:nvPr/>
        </p:nvSpPr>
        <p:spPr>
          <a:xfrm>
            <a:off x="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664" name="Google Shape;664;p79"/>
          <p:cNvSpPr txBox="1"/>
          <p:nvPr/>
        </p:nvSpPr>
        <p:spPr>
          <a:xfrm>
            <a:off x="2298550" y="995700"/>
            <a:ext cx="6845400" cy="278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18th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000" b="1">
                <a:solidFill>
                  <a:srgbClr val="222222"/>
                </a:solidFill>
                <a:latin typeface="Oswald"/>
                <a:ea typeface="Oswald"/>
                <a:cs typeface="Oswald"/>
                <a:sym typeface="Oswald"/>
              </a:rPr>
              <a:t>William Sanders Scarborough Prize </a:t>
            </a:r>
            <a:endParaRPr sz="40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665" name="Google Shape;665;p79"/>
          <p:cNvPicPr preferRelativeResize="0"/>
          <p:nvPr/>
        </p:nvPicPr>
        <p:blipFill>
          <a:blip r:embed="rId3">
            <a:alphaModFix/>
          </a:blip>
          <a:stretch>
            <a:fillRect/>
          </a:stretch>
        </p:blipFill>
        <p:spPr>
          <a:xfrm>
            <a:off x="0" y="985838"/>
            <a:ext cx="2506073" cy="3508502"/>
          </a:xfrm>
          <a:prstGeom prst="rect">
            <a:avLst/>
          </a:prstGeom>
          <a:noFill/>
          <a:ln>
            <a:noFill/>
          </a:ln>
        </p:spPr>
      </p:pic>
      <p:pic>
        <p:nvPicPr>
          <p:cNvPr id="666" name="Google Shape;666;p79"/>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70"/>
        <p:cNvGrpSpPr/>
        <p:nvPr/>
      </p:nvGrpSpPr>
      <p:grpSpPr>
        <a:xfrm>
          <a:off x="0" y="0"/>
          <a:ext cx="0" cy="0"/>
          <a:chOff x="0" y="0"/>
          <a:chExt cx="0" cy="0"/>
        </a:xfrm>
      </p:grpSpPr>
      <p:sp>
        <p:nvSpPr>
          <p:cNvPr id="671" name="Google Shape;671;p80"/>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1C6C63"/>
                </a:solidFill>
              </a:rPr>
              <a:t>William Sanders Scarborough Prize </a:t>
            </a:r>
            <a:r>
              <a:rPr lang="en" sz="2600" dirty="0">
                <a:solidFill>
                  <a:srgbClr val="1C6C63"/>
                </a:solidFill>
              </a:rPr>
              <a:t>Honorable Mention</a:t>
            </a:r>
            <a:endParaRPr sz="26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672" name="Google Shape;672;p80"/>
          <p:cNvSpPr txBox="1"/>
          <p:nvPr/>
        </p:nvSpPr>
        <p:spPr>
          <a:xfrm>
            <a:off x="50" y="0"/>
            <a:ext cx="9144000" cy="1052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Cheryl Finley</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400" b="1" i="1" dirty="0">
                <a:solidFill>
                  <a:srgbClr val="1C6C63"/>
                </a:solidFill>
                <a:latin typeface="Cambria"/>
                <a:ea typeface="Cambria"/>
                <a:cs typeface="Cambria"/>
                <a:sym typeface="Cambria"/>
              </a:rPr>
              <a:t>Committed to Memory: The Art of the Slave Ship Icon</a:t>
            </a:r>
            <a:r>
              <a:rPr lang="en" sz="3200" b="1" i="1" dirty="0">
                <a:solidFill>
                  <a:srgbClr val="1C6C63"/>
                </a:solidFill>
                <a:latin typeface="Cambria"/>
                <a:ea typeface="Cambria"/>
                <a:cs typeface="Cambria"/>
                <a:sym typeface="Cambria"/>
              </a:rPr>
              <a:t> </a:t>
            </a:r>
            <a:r>
              <a:rPr lang="en" sz="2400" b="1" dirty="0">
                <a:solidFill>
                  <a:srgbClr val="1C6C63"/>
                </a:solidFill>
                <a:latin typeface="Cambria"/>
                <a:ea typeface="Cambria"/>
                <a:cs typeface="Cambria"/>
                <a:sym typeface="Cambria"/>
              </a:rPr>
              <a:t>   </a:t>
            </a:r>
            <a:endParaRPr sz="2400" b="1" i="1" dirty="0">
              <a:solidFill>
                <a:srgbClr val="1C6C63"/>
              </a:solidFill>
              <a:latin typeface="Cambria"/>
              <a:ea typeface="Cambria"/>
              <a:cs typeface="Cambria"/>
              <a:sym typeface="Cambria"/>
            </a:endParaRPr>
          </a:p>
        </p:txBody>
      </p:sp>
      <p:pic>
        <p:nvPicPr>
          <p:cNvPr id="673" name="Google Shape;673;p80"/>
          <p:cNvPicPr preferRelativeResize="0"/>
          <p:nvPr/>
        </p:nvPicPr>
        <p:blipFill>
          <a:blip r:embed="rId3">
            <a:alphaModFix/>
          </a:blip>
          <a:stretch>
            <a:fillRect/>
          </a:stretch>
        </p:blipFill>
        <p:spPr>
          <a:xfrm>
            <a:off x="50" y="1052100"/>
            <a:ext cx="2297120" cy="3452180"/>
          </a:xfrm>
          <a:prstGeom prst="rect">
            <a:avLst/>
          </a:prstGeom>
          <a:noFill/>
          <a:ln>
            <a:noFill/>
          </a:ln>
        </p:spPr>
      </p:pic>
      <p:sp>
        <p:nvSpPr>
          <p:cNvPr id="674" name="Google Shape;674;p80"/>
          <p:cNvSpPr txBox="1"/>
          <p:nvPr/>
        </p:nvSpPr>
        <p:spPr>
          <a:xfrm>
            <a:off x="2297175" y="4176725"/>
            <a:ext cx="715800" cy="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b="1">
                <a:latin typeface="Average"/>
                <a:ea typeface="Average"/>
                <a:cs typeface="Average"/>
                <a:sym typeface="Average"/>
              </a:rPr>
              <a:t>Photo Credit: Gediyon Kifle</a:t>
            </a:r>
            <a:endParaRPr sz="700" b="1">
              <a:latin typeface="Average"/>
              <a:ea typeface="Average"/>
              <a:cs typeface="Average"/>
              <a:sym typeface="Average"/>
            </a:endParaRPr>
          </a:p>
        </p:txBody>
      </p:sp>
      <p:sp>
        <p:nvSpPr>
          <p:cNvPr id="675" name="Google Shape;675;p80"/>
          <p:cNvSpPr txBox="1"/>
          <p:nvPr/>
        </p:nvSpPr>
        <p:spPr>
          <a:xfrm>
            <a:off x="2687725" y="1300828"/>
            <a:ext cx="6045000" cy="251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rgbClr val="222222"/>
                </a:solidFill>
                <a:latin typeface="Nunito"/>
                <a:ea typeface="Nunito"/>
                <a:cs typeface="Nunito"/>
                <a:sym typeface="Nunito"/>
              </a:rPr>
              <a:t>I first encountered the slave ship icon</a:t>
            </a:r>
            <a:r>
              <a:rPr lang="en" sz="2400" i="1">
                <a:solidFill>
                  <a:srgbClr val="222222"/>
                </a:solidFill>
                <a:latin typeface="Nunito"/>
                <a:ea typeface="Nunito"/>
                <a:cs typeface="Nunito"/>
                <a:sym typeface="Nunito"/>
              </a:rPr>
              <a:t> </a:t>
            </a:r>
            <a:r>
              <a:rPr lang="en" sz="2400">
                <a:solidFill>
                  <a:srgbClr val="222222"/>
                </a:solidFill>
                <a:latin typeface="Nunito"/>
                <a:ea typeface="Nunito"/>
                <a:cs typeface="Nunito"/>
                <a:sym typeface="Nunito"/>
              </a:rPr>
              <a:t>in a book in my family’s library when I was in grade school, </a:t>
            </a:r>
            <a:r>
              <a:rPr lang="en" sz="2400">
                <a:latin typeface="Nunito"/>
                <a:ea typeface="Nunito"/>
                <a:cs typeface="Nunito"/>
                <a:sym typeface="Nunito"/>
              </a:rPr>
              <a:t>Langston Hughes and Milton Meltzer’s </a:t>
            </a:r>
            <a:r>
              <a:rPr lang="en" sz="2400" i="1">
                <a:latin typeface="Nunito"/>
                <a:ea typeface="Nunito"/>
                <a:cs typeface="Nunito"/>
                <a:sym typeface="Nunito"/>
              </a:rPr>
              <a:t>A Pictorial History of the Negro in America: 1,000 Illustrations from Prints, Engravings, Photographs, Paintings, </a:t>
            </a:r>
            <a:r>
              <a:rPr lang="en" sz="2400">
                <a:latin typeface="Nunito"/>
                <a:ea typeface="Nunito"/>
                <a:cs typeface="Nunito"/>
                <a:sym typeface="Nunito"/>
              </a:rPr>
              <a:t>1956.</a:t>
            </a:r>
            <a:endParaRPr sz="2400">
              <a:latin typeface="Nunito"/>
              <a:ea typeface="Nunito"/>
              <a:cs typeface="Nunito"/>
              <a:sym typeface="Nunito"/>
            </a:endParaRPr>
          </a:p>
        </p:txBody>
      </p:sp>
      <p:pic>
        <p:nvPicPr>
          <p:cNvPr id="676" name="Google Shape;676;p80"/>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80"/>
        <p:cNvGrpSpPr/>
        <p:nvPr/>
      </p:nvGrpSpPr>
      <p:grpSpPr>
        <a:xfrm>
          <a:off x="0" y="0"/>
          <a:ext cx="0" cy="0"/>
          <a:chOff x="0" y="0"/>
          <a:chExt cx="0" cy="0"/>
        </a:xfrm>
      </p:grpSpPr>
      <p:sp>
        <p:nvSpPr>
          <p:cNvPr id="681" name="Google Shape;681;p81"/>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682" name="Google Shape;682;p81"/>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683" name="Google Shape;683;p81"/>
          <p:cNvSpPr txBox="1"/>
          <p:nvPr/>
        </p:nvSpPr>
        <p:spPr>
          <a:xfrm>
            <a:off x="2298550" y="995700"/>
            <a:ext cx="6845400" cy="30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18th Annual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4000" b="1">
                <a:solidFill>
                  <a:srgbClr val="222222"/>
                </a:solidFill>
                <a:latin typeface="Oswald"/>
                <a:ea typeface="Oswald"/>
                <a:cs typeface="Oswald"/>
                <a:sym typeface="Oswald"/>
              </a:rPr>
              <a:t>William Sanders Scarborough Prize </a:t>
            </a:r>
            <a:endParaRPr sz="40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684" name="Google Shape;684;p81"/>
          <p:cNvPicPr preferRelativeResize="0"/>
          <p:nvPr/>
        </p:nvPicPr>
        <p:blipFill>
          <a:blip r:embed="rId3">
            <a:alphaModFix/>
          </a:blip>
          <a:stretch>
            <a:fillRect/>
          </a:stretch>
        </p:blipFill>
        <p:spPr>
          <a:xfrm>
            <a:off x="0" y="975900"/>
            <a:ext cx="2336360" cy="3528375"/>
          </a:xfrm>
          <a:prstGeom prst="rect">
            <a:avLst/>
          </a:prstGeom>
          <a:noFill/>
          <a:ln>
            <a:noFill/>
          </a:ln>
        </p:spPr>
      </p:pic>
      <p:pic>
        <p:nvPicPr>
          <p:cNvPr id="685" name="Google Shape;685;p81"/>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pic>
        <p:nvPicPr>
          <p:cNvPr id="114" name="Google Shape;114;p19"/>
          <p:cNvPicPr preferRelativeResize="0"/>
          <p:nvPr/>
        </p:nvPicPr>
        <p:blipFill>
          <a:blip r:embed="rId3">
            <a:alphaModFix/>
          </a:blip>
          <a:stretch>
            <a:fillRect/>
          </a:stretch>
        </p:blipFill>
        <p:spPr>
          <a:xfrm>
            <a:off x="7575375" y="4167775"/>
            <a:ext cx="1568674" cy="975800"/>
          </a:xfrm>
          <a:prstGeom prst="rect">
            <a:avLst/>
          </a:prstGeom>
          <a:noFill/>
          <a:ln>
            <a:noFill/>
          </a:ln>
        </p:spPr>
      </p:pic>
      <p:sp>
        <p:nvSpPr>
          <p:cNvPr id="115" name="Google Shape;115;p19"/>
          <p:cNvSpPr txBox="1"/>
          <p:nvPr/>
        </p:nvSpPr>
        <p:spPr>
          <a:xfrm>
            <a:off x="50" y="0"/>
            <a:ext cx="9144000" cy="9960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116" name="Google Shape;116;p19"/>
          <p:cNvSpPr txBox="1"/>
          <p:nvPr/>
        </p:nvSpPr>
        <p:spPr>
          <a:xfrm>
            <a:off x="3171825" y="1520800"/>
            <a:ext cx="5229300" cy="221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rgbClr val="222222"/>
                </a:solidFill>
                <a:latin typeface="Oswald"/>
                <a:ea typeface="Oswald"/>
                <a:cs typeface="Oswald"/>
                <a:sym typeface="Oswald"/>
              </a:rPr>
              <a:t>50th Annual </a:t>
            </a:r>
            <a:endParaRPr sz="4000" b="1" dirty="0">
              <a:solidFill>
                <a:srgbClr val="222222"/>
              </a:solidFill>
              <a:latin typeface="Oswald"/>
              <a:ea typeface="Oswald"/>
              <a:cs typeface="Oswald"/>
              <a:sym typeface="Oswald"/>
            </a:endParaRPr>
          </a:p>
          <a:p>
            <a:pPr marL="0" lvl="0" indent="0" algn="ctr" rtl="0">
              <a:spcBef>
                <a:spcPts val="0"/>
              </a:spcBef>
              <a:spcAft>
                <a:spcPts val="0"/>
              </a:spcAft>
              <a:buNone/>
            </a:pPr>
            <a:r>
              <a:rPr lang="en" sz="4000" b="1" dirty="0">
                <a:solidFill>
                  <a:srgbClr val="222222"/>
                </a:solidFill>
                <a:latin typeface="Oswald"/>
                <a:ea typeface="Oswald"/>
                <a:cs typeface="Oswald"/>
                <a:sym typeface="Oswald"/>
              </a:rPr>
              <a:t>James Russell Lowell Prize</a:t>
            </a:r>
            <a:endParaRPr sz="4000" b="1" dirty="0">
              <a:solidFill>
                <a:srgbClr val="222222"/>
              </a:solidFill>
              <a:latin typeface="Oswald"/>
              <a:ea typeface="Oswald"/>
              <a:cs typeface="Oswald"/>
              <a:sym typeface="Oswald"/>
            </a:endParaRPr>
          </a:p>
          <a:p>
            <a:pPr marL="0" lvl="0" indent="0" algn="ctr" rtl="0">
              <a:spcBef>
                <a:spcPts val="0"/>
              </a:spcBef>
              <a:spcAft>
                <a:spcPts val="0"/>
              </a:spcAft>
              <a:buNone/>
            </a:pPr>
            <a:endParaRPr sz="3600" b="1" dirty="0">
              <a:solidFill>
                <a:srgbClr val="1C6C63"/>
              </a:solidFill>
              <a:latin typeface="Calibri"/>
              <a:ea typeface="Calibri"/>
              <a:cs typeface="Calibri"/>
              <a:sym typeface="Calibri"/>
            </a:endParaRPr>
          </a:p>
        </p:txBody>
      </p:sp>
      <p:pic>
        <p:nvPicPr>
          <p:cNvPr id="117" name="Google Shape;117;p19"/>
          <p:cNvPicPr preferRelativeResize="0"/>
          <p:nvPr/>
        </p:nvPicPr>
        <p:blipFill rotWithShape="1">
          <a:blip r:embed="rId4">
            <a:alphaModFix/>
          </a:blip>
          <a:srcRect l="12001" t="9091" r="57043" b="54674"/>
          <a:stretch/>
        </p:blipFill>
        <p:spPr>
          <a:xfrm>
            <a:off x="0" y="995775"/>
            <a:ext cx="2316106" cy="3508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89"/>
        <p:cNvGrpSpPr/>
        <p:nvPr/>
      </p:nvGrpSpPr>
      <p:grpSpPr>
        <a:xfrm>
          <a:off x="0" y="0"/>
          <a:ext cx="0" cy="0"/>
          <a:chOff x="0" y="0"/>
          <a:chExt cx="0" cy="0"/>
        </a:xfrm>
      </p:grpSpPr>
      <p:sp>
        <p:nvSpPr>
          <p:cNvPr id="690" name="Google Shape;690;p82"/>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1C6C63"/>
                </a:solidFill>
              </a:rPr>
              <a:t>William Sanders Scarborough Prize </a:t>
            </a:r>
            <a:r>
              <a:rPr lang="en" sz="2600" dirty="0">
                <a:solidFill>
                  <a:srgbClr val="1C6C63"/>
                </a:solidFill>
              </a:rPr>
              <a:t>Honorable Mention</a:t>
            </a:r>
            <a:endParaRPr sz="2600" dirty="0">
              <a:solidFill>
                <a:srgbClr val="1C6C63"/>
              </a:solidFill>
            </a:endParaRPr>
          </a:p>
          <a:p>
            <a:pPr marL="0" lvl="0" indent="0" algn="l" rtl="0">
              <a:spcBef>
                <a:spcPts val="0"/>
              </a:spcBef>
              <a:spcAft>
                <a:spcPts val="0"/>
              </a:spcAft>
              <a:buNone/>
            </a:pPr>
            <a:endParaRPr sz="2400" b="1" i="1" dirty="0">
              <a:solidFill>
                <a:srgbClr val="1C6C63"/>
              </a:solidFill>
            </a:endParaRPr>
          </a:p>
        </p:txBody>
      </p:sp>
      <p:sp>
        <p:nvSpPr>
          <p:cNvPr id="691" name="Google Shape;691;p82"/>
          <p:cNvSpPr txBox="1"/>
          <p:nvPr/>
        </p:nvSpPr>
        <p:spPr>
          <a:xfrm>
            <a:off x="50" y="0"/>
            <a:ext cx="9144000" cy="1052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Cheryl A. Wall</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On Freedom and the Will to Adorn: The Art of the African American Essay </a:t>
            </a:r>
            <a:r>
              <a:rPr lang="en" sz="2000" b="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pic>
        <p:nvPicPr>
          <p:cNvPr id="692" name="Google Shape;692;p82"/>
          <p:cNvPicPr preferRelativeResize="0"/>
          <p:nvPr/>
        </p:nvPicPr>
        <p:blipFill>
          <a:blip r:embed="rId3">
            <a:alphaModFix/>
          </a:blip>
          <a:stretch>
            <a:fillRect/>
          </a:stretch>
        </p:blipFill>
        <p:spPr>
          <a:xfrm>
            <a:off x="50" y="1052100"/>
            <a:ext cx="3452175" cy="3452175"/>
          </a:xfrm>
          <a:prstGeom prst="rect">
            <a:avLst/>
          </a:prstGeom>
          <a:noFill/>
          <a:ln>
            <a:noFill/>
          </a:ln>
        </p:spPr>
      </p:pic>
      <p:sp>
        <p:nvSpPr>
          <p:cNvPr id="693" name="Google Shape;693;p82"/>
          <p:cNvSpPr txBox="1"/>
          <p:nvPr/>
        </p:nvSpPr>
        <p:spPr>
          <a:xfrm>
            <a:off x="3778125" y="1186050"/>
            <a:ext cx="4830300" cy="273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dirty="0">
                <a:solidFill>
                  <a:srgbClr val="222222"/>
                </a:solidFill>
                <a:latin typeface="Nunito"/>
                <a:ea typeface="Nunito"/>
                <a:cs typeface="Nunito"/>
                <a:sym typeface="Nunito"/>
              </a:rPr>
              <a:t>“What is most significant about black </a:t>
            </a:r>
            <a:r>
              <a:rPr lang="en" sz="2200" dirty="0" smtClean="0">
                <a:solidFill>
                  <a:srgbClr val="222222"/>
                </a:solidFill>
                <a:latin typeface="Nunito"/>
                <a:ea typeface="Nunito"/>
                <a:cs typeface="Nunito"/>
                <a:sym typeface="Nunito"/>
              </a:rPr>
              <a:t>oratory . . . is </a:t>
            </a:r>
            <a:r>
              <a:rPr lang="en" sz="2200" dirty="0">
                <a:solidFill>
                  <a:srgbClr val="222222"/>
                </a:solidFill>
                <a:latin typeface="Nunito"/>
                <a:ea typeface="Nunito"/>
                <a:cs typeface="Nunito"/>
                <a:sym typeface="Nunito"/>
              </a:rPr>
              <a:t>its complicated circuit of transmission: words were composed to be spoken, published to be read, and then often spoken aloud again as they were to audiences who could not read.”</a:t>
            </a:r>
            <a:endParaRPr sz="2200" dirty="0">
              <a:latin typeface="Nunito"/>
              <a:ea typeface="Nunito"/>
              <a:cs typeface="Nunito"/>
              <a:sym typeface="Nunito"/>
            </a:endParaRPr>
          </a:p>
        </p:txBody>
      </p:sp>
      <p:pic>
        <p:nvPicPr>
          <p:cNvPr id="694" name="Google Shape;694;p82"/>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698"/>
        <p:cNvGrpSpPr/>
        <p:nvPr/>
      </p:nvGrpSpPr>
      <p:grpSpPr>
        <a:xfrm>
          <a:off x="0" y="0"/>
          <a:ext cx="0" cy="0"/>
          <a:chOff x="0" y="0"/>
          <a:chExt cx="0" cy="0"/>
        </a:xfrm>
      </p:grpSpPr>
      <p:sp>
        <p:nvSpPr>
          <p:cNvPr id="699" name="Google Shape;699;p83"/>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700" name="Google Shape;700;p83"/>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701" name="Google Shape;701;p83"/>
          <p:cNvSpPr txBox="1"/>
          <p:nvPr/>
        </p:nvSpPr>
        <p:spPr>
          <a:xfrm>
            <a:off x="2298550" y="995700"/>
            <a:ext cx="6845400" cy="31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222222"/>
                </a:solidFill>
                <a:latin typeface="Oswald"/>
                <a:ea typeface="Oswald"/>
                <a:cs typeface="Oswald"/>
                <a:sym typeface="Oswald"/>
              </a:rPr>
              <a:t>13th Biennial</a:t>
            </a:r>
            <a:r>
              <a:rPr lang="en" sz="4800" b="1" dirty="0">
                <a:solidFill>
                  <a:srgbClr val="222222"/>
                </a:solidFill>
                <a:latin typeface="Oswald"/>
                <a:ea typeface="Oswald"/>
                <a:cs typeface="Oswald"/>
                <a:sym typeface="Oswald"/>
              </a:rPr>
              <a:t> </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3500" b="1" dirty="0">
                <a:solidFill>
                  <a:srgbClr val="222222"/>
                </a:solidFill>
                <a:latin typeface="Oswald"/>
                <a:ea typeface="Oswald"/>
                <a:cs typeface="Oswald"/>
                <a:sym typeface="Oswald"/>
              </a:rPr>
              <a:t>MLA Prize in United States Latina and Latino and Chicana and Chicano Literary and Cultural Studies</a:t>
            </a:r>
            <a:endParaRPr sz="3500" b="1" dirty="0">
              <a:solidFill>
                <a:srgbClr val="222222"/>
              </a:solidFill>
              <a:latin typeface="Oswald"/>
              <a:ea typeface="Oswald"/>
              <a:cs typeface="Oswald"/>
              <a:sym typeface="Oswald"/>
            </a:endParaRPr>
          </a:p>
        </p:txBody>
      </p:sp>
      <p:pic>
        <p:nvPicPr>
          <p:cNvPr id="702" name="Google Shape;702;p83"/>
          <p:cNvPicPr preferRelativeResize="0"/>
          <p:nvPr/>
        </p:nvPicPr>
        <p:blipFill>
          <a:blip r:embed="rId3">
            <a:alphaModFix/>
          </a:blip>
          <a:stretch>
            <a:fillRect/>
          </a:stretch>
        </p:blipFill>
        <p:spPr>
          <a:xfrm>
            <a:off x="50" y="975900"/>
            <a:ext cx="2352249" cy="3528374"/>
          </a:xfrm>
          <a:prstGeom prst="rect">
            <a:avLst/>
          </a:prstGeom>
          <a:noFill/>
          <a:ln>
            <a:noFill/>
          </a:ln>
        </p:spPr>
      </p:pic>
      <p:pic>
        <p:nvPicPr>
          <p:cNvPr id="703" name="Google Shape;703;p83"/>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07"/>
        <p:cNvGrpSpPr/>
        <p:nvPr/>
      </p:nvGrpSpPr>
      <p:grpSpPr>
        <a:xfrm>
          <a:off x="0" y="0"/>
          <a:ext cx="0" cy="0"/>
          <a:chOff x="0" y="0"/>
          <a:chExt cx="0" cy="0"/>
        </a:xfrm>
      </p:grpSpPr>
      <p:sp>
        <p:nvSpPr>
          <p:cNvPr id="708" name="Google Shape;708;p84"/>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1C6C63"/>
                </a:solidFill>
              </a:rPr>
              <a:t>MLA Prize in United States Latina and Latino and Chicana and Chicano </a:t>
            </a:r>
            <a:endParaRPr sz="1800" b="1" dirty="0">
              <a:solidFill>
                <a:srgbClr val="1C6C63"/>
              </a:solidFill>
            </a:endParaRPr>
          </a:p>
          <a:p>
            <a:pPr marL="0" lvl="0" indent="0" algn="l" rtl="0">
              <a:spcBef>
                <a:spcPts val="0"/>
              </a:spcBef>
              <a:spcAft>
                <a:spcPts val="0"/>
              </a:spcAft>
              <a:buNone/>
            </a:pPr>
            <a:r>
              <a:rPr lang="en" sz="1800" b="1" dirty="0">
                <a:solidFill>
                  <a:srgbClr val="1C6C63"/>
                </a:solidFill>
              </a:rPr>
              <a:t>Literary and Cultural Studies</a:t>
            </a:r>
            <a:endParaRPr sz="18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709" name="Google Shape;709;p84"/>
          <p:cNvSpPr txBox="1"/>
          <p:nvPr/>
        </p:nvSpPr>
        <p:spPr>
          <a:xfrm>
            <a:off x="50" y="0"/>
            <a:ext cx="9144000" cy="1052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Stephanie Fetta</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Shaming into Brown: Somatic Transactions of Race in Latina/o Literature</a:t>
            </a:r>
            <a:r>
              <a:rPr lang="en" sz="3000" b="1" i="1" dirty="0">
                <a:solidFill>
                  <a:srgbClr val="1C6C63"/>
                </a:solidFill>
                <a:latin typeface="Cambria"/>
                <a:ea typeface="Cambria"/>
                <a:cs typeface="Cambria"/>
                <a:sym typeface="Cambria"/>
              </a:rPr>
              <a:t>  </a:t>
            </a:r>
            <a:r>
              <a:rPr lang="en" sz="2000" b="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sp>
        <p:nvSpPr>
          <p:cNvPr id="710" name="Google Shape;710;p84"/>
          <p:cNvSpPr txBox="1"/>
          <p:nvPr/>
        </p:nvSpPr>
        <p:spPr>
          <a:xfrm>
            <a:off x="3309450" y="1295763"/>
            <a:ext cx="4830300" cy="26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I found aesthetic recourse to bodies intriguing and confusing. I viscerally felt their power in signaling important social dynamics that left me feeling upset and uncomfortable—a productive place for theoretical inquiry.</a:t>
            </a:r>
            <a:endParaRPr sz="2400">
              <a:latin typeface="Nunito"/>
              <a:ea typeface="Nunito"/>
              <a:cs typeface="Nunito"/>
              <a:sym typeface="Nunito"/>
            </a:endParaRPr>
          </a:p>
        </p:txBody>
      </p:sp>
      <p:pic>
        <p:nvPicPr>
          <p:cNvPr id="711" name="Google Shape;711;p84"/>
          <p:cNvPicPr preferRelativeResize="0"/>
          <p:nvPr/>
        </p:nvPicPr>
        <p:blipFill>
          <a:blip r:embed="rId3">
            <a:alphaModFix/>
          </a:blip>
          <a:stretch>
            <a:fillRect/>
          </a:stretch>
        </p:blipFill>
        <p:spPr>
          <a:xfrm>
            <a:off x="50" y="1052100"/>
            <a:ext cx="2303259" cy="3452174"/>
          </a:xfrm>
          <a:prstGeom prst="rect">
            <a:avLst/>
          </a:prstGeom>
          <a:noFill/>
          <a:ln>
            <a:noFill/>
          </a:ln>
        </p:spPr>
      </p:pic>
      <p:pic>
        <p:nvPicPr>
          <p:cNvPr id="712" name="Google Shape;712;p84"/>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16"/>
        <p:cNvGrpSpPr/>
        <p:nvPr/>
      </p:nvGrpSpPr>
      <p:grpSpPr>
        <a:xfrm>
          <a:off x="0" y="0"/>
          <a:ext cx="0" cy="0"/>
          <a:chOff x="0" y="0"/>
          <a:chExt cx="0" cy="0"/>
        </a:xfrm>
      </p:grpSpPr>
      <p:sp>
        <p:nvSpPr>
          <p:cNvPr id="717" name="Google Shape;717;p85"/>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718" name="Google Shape;718;p85"/>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719" name="Google Shape;719;p85"/>
          <p:cNvSpPr txBox="1"/>
          <p:nvPr/>
        </p:nvSpPr>
        <p:spPr>
          <a:xfrm>
            <a:off x="2298550" y="995700"/>
            <a:ext cx="6845400" cy="31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500" b="1">
                <a:solidFill>
                  <a:srgbClr val="222222"/>
                </a:solidFill>
                <a:latin typeface="Oswald"/>
                <a:ea typeface="Oswald"/>
                <a:cs typeface="Oswald"/>
                <a:sym typeface="Oswald"/>
              </a:rPr>
              <a:t>MLA Prize in United States Latina and Latino and Chicana and Chicano Literary and Cultural Studies</a:t>
            </a:r>
            <a:endParaRPr sz="3500" b="1">
              <a:solidFill>
                <a:srgbClr val="222222"/>
              </a:solidFill>
              <a:latin typeface="Oswald"/>
              <a:ea typeface="Oswald"/>
              <a:cs typeface="Oswald"/>
              <a:sym typeface="Oswald"/>
            </a:endParaRPr>
          </a:p>
        </p:txBody>
      </p:sp>
      <p:pic>
        <p:nvPicPr>
          <p:cNvPr id="720" name="Google Shape;720;p85"/>
          <p:cNvPicPr preferRelativeResize="0"/>
          <p:nvPr/>
        </p:nvPicPr>
        <p:blipFill>
          <a:blip r:embed="rId3">
            <a:alphaModFix/>
          </a:blip>
          <a:stretch>
            <a:fillRect/>
          </a:stretch>
        </p:blipFill>
        <p:spPr>
          <a:xfrm>
            <a:off x="50" y="995700"/>
            <a:ext cx="2339001" cy="3508502"/>
          </a:xfrm>
          <a:prstGeom prst="rect">
            <a:avLst/>
          </a:prstGeom>
          <a:noFill/>
          <a:ln>
            <a:noFill/>
          </a:ln>
        </p:spPr>
      </p:pic>
      <p:pic>
        <p:nvPicPr>
          <p:cNvPr id="721" name="Google Shape;721;p85"/>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25"/>
        <p:cNvGrpSpPr/>
        <p:nvPr/>
      </p:nvGrpSpPr>
      <p:grpSpPr>
        <a:xfrm>
          <a:off x="0" y="0"/>
          <a:ext cx="0" cy="0"/>
          <a:chOff x="0" y="0"/>
          <a:chExt cx="0" cy="0"/>
        </a:xfrm>
      </p:grpSpPr>
      <p:sp>
        <p:nvSpPr>
          <p:cNvPr id="726" name="Google Shape;726;p86"/>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1C6C63"/>
                </a:solidFill>
              </a:rPr>
              <a:t>MLA Prize in United States Latina and Latino and Chicana and Chicano </a:t>
            </a:r>
            <a:endParaRPr sz="1800" b="1" dirty="0">
              <a:solidFill>
                <a:srgbClr val="1C6C63"/>
              </a:solidFill>
            </a:endParaRPr>
          </a:p>
          <a:p>
            <a:pPr marL="0" lvl="0" indent="0" algn="l" rtl="0">
              <a:spcBef>
                <a:spcPts val="0"/>
              </a:spcBef>
              <a:spcAft>
                <a:spcPts val="0"/>
              </a:spcAft>
              <a:buNone/>
            </a:pPr>
            <a:r>
              <a:rPr lang="en" sz="1800" b="1" dirty="0">
                <a:solidFill>
                  <a:srgbClr val="1C6C63"/>
                </a:solidFill>
              </a:rPr>
              <a:t>Literary and Cultural Studies</a:t>
            </a:r>
            <a:endParaRPr sz="18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727" name="Google Shape;727;p86"/>
          <p:cNvSpPr txBox="1"/>
          <p:nvPr/>
        </p:nvSpPr>
        <p:spPr>
          <a:xfrm>
            <a:off x="50" y="0"/>
            <a:ext cx="9144000" cy="1052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Licia Fiol-Matta</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The Great Woman Singer: Gender and Voice in Puerto Rican Music  </a:t>
            </a:r>
            <a:r>
              <a:rPr lang="en" sz="2000" b="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sp>
        <p:nvSpPr>
          <p:cNvPr id="728" name="Google Shape;728;p86"/>
          <p:cNvSpPr txBox="1"/>
          <p:nvPr/>
        </p:nvSpPr>
        <p:spPr>
          <a:xfrm>
            <a:off x="4667625" y="1295763"/>
            <a:ext cx="3835500" cy="26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“In this book, I examine the reining in, ordering, correcting, or training of women’s ­vocal performances, but also the lines of flight opened up in these ­ per­for­mances, their </a:t>
            </a:r>
            <a:r>
              <a:rPr lang="en" sz="2400" i="1">
                <a:latin typeface="Nunito"/>
                <a:ea typeface="Nunito"/>
                <a:cs typeface="Nunito"/>
                <a:sym typeface="Nunito"/>
              </a:rPr>
              <a:t>écarts</a:t>
            </a:r>
            <a:r>
              <a:rPr lang="en" sz="2400">
                <a:latin typeface="Nunito"/>
                <a:ea typeface="Nunito"/>
                <a:cs typeface="Nunito"/>
                <a:sym typeface="Nunito"/>
              </a:rPr>
              <a:t> and silences.”</a:t>
            </a:r>
            <a:endParaRPr sz="2400">
              <a:latin typeface="Nunito"/>
              <a:ea typeface="Nunito"/>
              <a:cs typeface="Nunito"/>
              <a:sym typeface="Nunito"/>
            </a:endParaRPr>
          </a:p>
        </p:txBody>
      </p:sp>
      <p:pic>
        <p:nvPicPr>
          <p:cNvPr id="729" name="Google Shape;729;p86"/>
          <p:cNvPicPr preferRelativeResize="0"/>
          <p:nvPr/>
        </p:nvPicPr>
        <p:blipFill rotWithShape="1">
          <a:blip r:embed="rId3">
            <a:alphaModFix/>
          </a:blip>
          <a:srcRect r="14581"/>
          <a:stretch/>
        </p:blipFill>
        <p:spPr>
          <a:xfrm>
            <a:off x="50" y="1052100"/>
            <a:ext cx="3931798" cy="3452176"/>
          </a:xfrm>
          <a:prstGeom prst="rect">
            <a:avLst/>
          </a:prstGeom>
          <a:noFill/>
          <a:ln>
            <a:noFill/>
          </a:ln>
        </p:spPr>
      </p:pic>
      <p:pic>
        <p:nvPicPr>
          <p:cNvPr id="730" name="Google Shape;730;p86"/>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34"/>
        <p:cNvGrpSpPr/>
        <p:nvPr/>
      </p:nvGrpSpPr>
      <p:grpSpPr>
        <a:xfrm>
          <a:off x="0" y="0"/>
          <a:ext cx="0" cy="0"/>
          <a:chOff x="0" y="0"/>
          <a:chExt cx="0" cy="0"/>
        </a:xfrm>
      </p:grpSpPr>
      <p:sp>
        <p:nvSpPr>
          <p:cNvPr id="735" name="Google Shape;735;p87"/>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736" name="Google Shape;736;p87"/>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737" name="Google Shape;737;p87"/>
          <p:cNvSpPr txBox="1"/>
          <p:nvPr/>
        </p:nvSpPr>
        <p:spPr>
          <a:xfrm>
            <a:off x="2298550" y="995700"/>
            <a:ext cx="6845400" cy="322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22222"/>
                </a:solidFill>
                <a:latin typeface="Oswald"/>
                <a:ea typeface="Oswald"/>
                <a:cs typeface="Oswald"/>
                <a:sym typeface="Oswald"/>
              </a:rPr>
              <a:t>13th Biennial</a:t>
            </a:r>
            <a:r>
              <a:rPr lang="en" sz="4800" b="1">
                <a:solidFill>
                  <a:srgbClr val="222222"/>
                </a:solidFill>
                <a:latin typeface="Oswald"/>
                <a:ea typeface="Oswald"/>
                <a:cs typeface="Oswald"/>
                <a:sym typeface="Oswald"/>
              </a:rPr>
              <a:t> </a:t>
            </a:r>
            <a:endParaRPr sz="4800" b="1">
              <a:solidFill>
                <a:srgbClr val="222222"/>
              </a:solidFill>
              <a:latin typeface="Oswald"/>
              <a:ea typeface="Oswald"/>
              <a:cs typeface="Oswald"/>
              <a:sym typeface="Oswald"/>
            </a:endParaRPr>
          </a:p>
          <a:p>
            <a:pPr marL="0" lvl="0" indent="0" algn="ctr" rtl="0">
              <a:spcBef>
                <a:spcPts val="0"/>
              </a:spcBef>
              <a:spcAft>
                <a:spcPts val="0"/>
              </a:spcAft>
              <a:buNone/>
            </a:pPr>
            <a:r>
              <a:rPr lang="en" sz="3500" b="1">
                <a:solidFill>
                  <a:srgbClr val="222222"/>
                </a:solidFill>
                <a:latin typeface="Oswald"/>
                <a:ea typeface="Oswald"/>
                <a:cs typeface="Oswald"/>
                <a:sym typeface="Oswald"/>
              </a:rPr>
              <a:t>MLA Prize in United States Latina and Latino and Chicana and Chicano Literary and Cultural Studies</a:t>
            </a:r>
            <a:endParaRPr sz="3500" b="1">
              <a:solidFill>
                <a:srgbClr val="222222"/>
              </a:solidFill>
              <a:latin typeface="Oswald"/>
              <a:ea typeface="Oswald"/>
              <a:cs typeface="Oswald"/>
              <a:sym typeface="Oswald"/>
            </a:endParaRPr>
          </a:p>
          <a:p>
            <a:pPr marL="0" lvl="0" indent="0" algn="ctr" rtl="0">
              <a:spcBef>
                <a:spcPts val="0"/>
              </a:spcBef>
              <a:spcAft>
                <a:spcPts val="0"/>
              </a:spcAft>
              <a:buNone/>
            </a:pPr>
            <a:r>
              <a:rPr lang="en" sz="3000" b="1">
                <a:solidFill>
                  <a:srgbClr val="222222"/>
                </a:solidFill>
                <a:latin typeface="Oswald"/>
                <a:ea typeface="Oswald"/>
                <a:cs typeface="Oswald"/>
                <a:sym typeface="Oswald"/>
              </a:rPr>
              <a:t>Honorable Mention</a:t>
            </a:r>
            <a:endParaRPr sz="3000" b="1">
              <a:solidFill>
                <a:srgbClr val="222222"/>
              </a:solidFill>
              <a:latin typeface="Oswald"/>
              <a:ea typeface="Oswald"/>
              <a:cs typeface="Oswald"/>
              <a:sym typeface="Oswald"/>
            </a:endParaRPr>
          </a:p>
        </p:txBody>
      </p:sp>
      <p:pic>
        <p:nvPicPr>
          <p:cNvPr id="738" name="Google Shape;738;p87"/>
          <p:cNvPicPr preferRelativeResize="0"/>
          <p:nvPr/>
        </p:nvPicPr>
        <p:blipFill>
          <a:blip r:embed="rId3">
            <a:alphaModFix/>
          </a:blip>
          <a:stretch>
            <a:fillRect/>
          </a:stretch>
        </p:blipFill>
        <p:spPr>
          <a:xfrm>
            <a:off x="50" y="995700"/>
            <a:ext cx="2339412" cy="3508498"/>
          </a:xfrm>
          <a:prstGeom prst="rect">
            <a:avLst/>
          </a:prstGeom>
          <a:noFill/>
          <a:ln>
            <a:noFill/>
          </a:ln>
        </p:spPr>
      </p:pic>
      <p:pic>
        <p:nvPicPr>
          <p:cNvPr id="739" name="Google Shape;739;p87"/>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43"/>
        <p:cNvGrpSpPr/>
        <p:nvPr/>
      </p:nvGrpSpPr>
      <p:grpSpPr>
        <a:xfrm>
          <a:off x="0" y="0"/>
          <a:ext cx="0" cy="0"/>
          <a:chOff x="0" y="0"/>
          <a:chExt cx="0" cy="0"/>
        </a:xfrm>
      </p:grpSpPr>
      <p:sp>
        <p:nvSpPr>
          <p:cNvPr id="744" name="Google Shape;744;p88"/>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1C6C63"/>
                </a:solidFill>
              </a:rPr>
              <a:t>MLA Prize in United States Latina and Latino and Chicana and Chicano </a:t>
            </a:r>
            <a:endParaRPr sz="1800" b="1" dirty="0">
              <a:solidFill>
                <a:srgbClr val="1C6C63"/>
              </a:solidFill>
            </a:endParaRPr>
          </a:p>
          <a:p>
            <a:pPr marL="0" lvl="0" indent="0" algn="l" rtl="0">
              <a:spcBef>
                <a:spcPts val="0"/>
              </a:spcBef>
              <a:spcAft>
                <a:spcPts val="0"/>
              </a:spcAft>
              <a:buNone/>
            </a:pPr>
            <a:r>
              <a:rPr lang="en" sz="1800" b="1" dirty="0">
                <a:solidFill>
                  <a:srgbClr val="1C6C63"/>
                </a:solidFill>
              </a:rPr>
              <a:t>Literary and Cultural Studies </a:t>
            </a:r>
            <a:r>
              <a:rPr lang="en" sz="1800" dirty="0">
                <a:solidFill>
                  <a:srgbClr val="1C6C63"/>
                </a:solidFill>
              </a:rPr>
              <a:t>Honorable Mention</a:t>
            </a:r>
            <a:endParaRPr sz="1800"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745" name="Google Shape;745;p88"/>
          <p:cNvSpPr txBox="1"/>
          <p:nvPr/>
        </p:nvSpPr>
        <p:spPr>
          <a:xfrm>
            <a:off x="50" y="0"/>
            <a:ext cx="9144000" cy="1052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1C6C63"/>
                </a:solidFill>
                <a:latin typeface="Oswald"/>
                <a:ea typeface="Oswald"/>
                <a:cs typeface="Oswald"/>
                <a:sym typeface="Oswald"/>
              </a:rPr>
              <a:t>Leticia Alvarado</a:t>
            </a:r>
            <a:endParaRPr sz="3000" b="1">
              <a:solidFill>
                <a:srgbClr val="1C6C63"/>
              </a:solidFill>
              <a:latin typeface="Oswald"/>
              <a:ea typeface="Oswald"/>
              <a:cs typeface="Oswald"/>
              <a:sym typeface="Oswald"/>
            </a:endParaRPr>
          </a:p>
          <a:p>
            <a:pPr marL="0" lvl="0" indent="0" algn="l" rtl="0">
              <a:spcBef>
                <a:spcPts val="0"/>
              </a:spcBef>
              <a:spcAft>
                <a:spcPts val="0"/>
              </a:spcAft>
              <a:buNone/>
            </a:pPr>
            <a:r>
              <a:rPr lang="en" sz="2000" b="1" i="1">
                <a:solidFill>
                  <a:srgbClr val="1C6C63"/>
                </a:solidFill>
                <a:latin typeface="Cambria"/>
                <a:ea typeface="Cambria"/>
                <a:cs typeface="Cambria"/>
                <a:sym typeface="Cambria"/>
              </a:rPr>
              <a:t>Abject Performances: Aesthetic Strategies in Latino Cultural Production</a:t>
            </a:r>
            <a:r>
              <a:rPr lang="en" sz="3000" b="1" i="1">
                <a:solidFill>
                  <a:srgbClr val="1C6C63"/>
                </a:solidFill>
                <a:latin typeface="Cambria"/>
                <a:ea typeface="Cambria"/>
                <a:cs typeface="Cambria"/>
                <a:sym typeface="Cambria"/>
              </a:rPr>
              <a:t> </a:t>
            </a:r>
            <a:r>
              <a:rPr lang="en" sz="2000" b="1" i="1">
                <a:solidFill>
                  <a:srgbClr val="1C6C63"/>
                </a:solidFill>
                <a:latin typeface="Cambria"/>
                <a:ea typeface="Cambria"/>
                <a:cs typeface="Cambria"/>
                <a:sym typeface="Cambria"/>
              </a:rPr>
              <a:t> </a:t>
            </a:r>
            <a:r>
              <a:rPr lang="en" sz="2000" b="1">
                <a:solidFill>
                  <a:srgbClr val="1C6C63"/>
                </a:solidFill>
                <a:latin typeface="Cambria"/>
                <a:ea typeface="Cambria"/>
                <a:cs typeface="Cambria"/>
                <a:sym typeface="Cambria"/>
              </a:rPr>
              <a:t>   </a:t>
            </a:r>
            <a:endParaRPr sz="2000" b="1" i="1">
              <a:solidFill>
                <a:srgbClr val="1C6C63"/>
              </a:solidFill>
              <a:latin typeface="Cambria"/>
              <a:ea typeface="Cambria"/>
              <a:cs typeface="Cambria"/>
              <a:sym typeface="Cambria"/>
            </a:endParaRPr>
          </a:p>
        </p:txBody>
      </p:sp>
      <p:sp>
        <p:nvSpPr>
          <p:cNvPr id="746" name="Google Shape;746;p88"/>
          <p:cNvSpPr txBox="1"/>
          <p:nvPr/>
        </p:nvSpPr>
        <p:spPr>
          <a:xfrm>
            <a:off x="3185100" y="1295775"/>
            <a:ext cx="5423400" cy="26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000" dirty="0">
                <a:latin typeface="Nunito"/>
                <a:ea typeface="Nunito"/>
                <a:cs typeface="Nunito"/>
                <a:sym typeface="Nunito"/>
              </a:rPr>
              <a:t>Thinking back to my time as an undergraduate majoring in studio art, I see in those student sculptures an early attempt to explore embodiment and abjection and through these </a:t>
            </a:r>
            <a:r>
              <a:rPr lang="en" sz="2000" dirty="0">
                <a:solidFill>
                  <a:srgbClr val="222222"/>
                </a:solidFill>
                <a:latin typeface="Nunito"/>
                <a:ea typeface="Nunito"/>
                <a:cs typeface="Nunito"/>
                <a:sym typeface="Nunito"/>
              </a:rPr>
              <a:t>the </a:t>
            </a:r>
            <a:r>
              <a:rPr lang="en" sz="2000" dirty="0">
                <a:latin typeface="Nunito"/>
                <a:ea typeface="Nunito"/>
                <a:cs typeface="Nunito"/>
                <a:sym typeface="Nunito"/>
              </a:rPr>
              <a:t>failure of strategies that center civility and respectability and therein the search for another way.</a:t>
            </a:r>
            <a:endParaRPr sz="2000" dirty="0">
              <a:latin typeface="Nunito"/>
              <a:ea typeface="Nunito"/>
              <a:cs typeface="Nunito"/>
              <a:sym typeface="Nunito"/>
            </a:endParaRPr>
          </a:p>
          <a:p>
            <a:pPr marL="0" lvl="0" indent="0" algn="l" rtl="0">
              <a:spcBef>
                <a:spcPts val="1200"/>
              </a:spcBef>
              <a:spcAft>
                <a:spcPts val="0"/>
              </a:spcAft>
              <a:buNone/>
            </a:pPr>
            <a:endParaRPr sz="2400" dirty="0">
              <a:latin typeface="Barlow"/>
              <a:ea typeface="Barlow"/>
              <a:cs typeface="Barlow"/>
              <a:sym typeface="Barlow"/>
            </a:endParaRPr>
          </a:p>
        </p:txBody>
      </p:sp>
      <p:pic>
        <p:nvPicPr>
          <p:cNvPr id="747" name="Google Shape;747;p88"/>
          <p:cNvPicPr preferRelativeResize="0"/>
          <p:nvPr/>
        </p:nvPicPr>
        <p:blipFill>
          <a:blip r:embed="rId3">
            <a:alphaModFix/>
          </a:blip>
          <a:stretch>
            <a:fillRect/>
          </a:stretch>
        </p:blipFill>
        <p:spPr>
          <a:xfrm>
            <a:off x="0" y="1052100"/>
            <a:ext cx="2683478" cy="3452172"/>
          </a:xfrm>
          <a:prstGeom prst="rect">
            <a:avLst/>
          </a:prstGeom>
          <a:noFill/>
          <a:ln>
            <a:noFill/>
          </a:ln>
        </p:spPr>
      </p:pic>
      <p:pic>
        <p:nvPicPr>
          <p:cNvPr id="748" name="Google Shape;748;p88"/>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52"/>
        <p:cNvGrpSpPr/>
        <p:nvPr/>
      </p:nvGrpSpPr>
      <p:grpSpPr>
        <a:xfrm>
          <a:off x="0" y="0"/>
          <a:ext cx="0" cy="0"/>
          <a:chOff x="0" y="0"/>
          <a:chExt cx="0" cy="0"/>
        </a:xfrm>
      </p:grpSpPr>
      <p:sp>
        <p:nvSpPr>
          <p:cNvPr id="753" name="Google Shape;753;p89"/>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sp>
        <p:nvSpPr>
          <p:cNvPr id="754" name="Google Shape;754;p89"/>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755" name="Google Shape;755;p89"/>
          <p:cNvSpPr txBox="1"/>
          <p:nvPr/>
        </p:nvSpPr>
        <p:spPr>
          <a:xfrm>
            <a:off x="2298550" y="995700"/>
            <a:ext cx="6845400" cy="296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 sz="2800" b="1" dirty="0" smtClean="0">
              <a:solidFill>
                <a:srgbClr val="222222"/>
              </a:solidFill>
              <a:latin typeface="Oswald"/>
              <a:ea typeface="Oswald"/>
              <a:cs typeface="Oswald"/>
              <a:sym typeface="Oswald"/>
            </a:endParaRPr>
          </a:p>
          <a:p>
            <a:pPr marL="0" lvl="0" indent="0" algn="ctr" rtl="0">
              <a:spcBef>
                <a:spcPts val="0"/>
              </a:spcBef>
              <a:spcAft>
                <a:spcPts val="0"/>
              </a:spcAft>
              <a:buNone/>
            </a:pPr>
            <a:r>
              <a:rPr lang="en" sz="3600" b="1" dirty="0" smtClean="0">
                <a:solidFill>
                  <a:srgbClr val="222222"/>
                </a:solidFill>
                <a:latin typeface="Oswald"/>
                <a:ea typeface="Oswald"/>
                <a:cs typeface="Oswald"/>
                <a:sym typeface="Oswald"/>
              </a:rPr>
              <a:t>4th </a:t>
            </a:r>
            <a:r>
              <a:rPr lang="en" sz="3600" b="1" dirty="0">
                <a:solidFill>
                  <a:srgbClr val="222222"/>
                </a:solidFill>
                <a:latin typeface="Oswald"/>
                <a:ea typeface="Oswald"/>
                <a:cs typeface="Oswald"/>
                <a:sym typeface="Oswald"/>
              </a:rPr>
              <a:t>Annual</a:t>
            </a:r>
            <a:r>
              <a:rPr lang="en" sz="4800" b="1" dirty="0">
                <a:solidFill>
                  <a:srgbClr val="222222"/>
                </a:solidFill>
                <a:latin typeface="Oswald"/>
                <a:ea typeface="Oswald"/>
                <a:cs typeface="Oswald"/>
                <a:sym typeface="Oswald"/>
              </a:rPr>
              <a:t> </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4800" b="1" dirty="0">
                <a:solidFill>
                  <a:srgbClr val="222222"/>
                </a:solidFill>
                <a:latin typeface="Oswald"/>
                <a:ea typeface="Oswald"/>
                <a:cs typeface="Oswald"/>
                <a:sym typeface="Oswald"/>
              </a:rPr>
              <a:t>Matei Calinescu Prize</a:t>
            </a:r>
            <a:endParaRPr sz="4800" b="1" dirty="0">
              <a:solidFill>
                <a:srgbClr val="222222"/>
              </a:solidFill>
              <a:latin typeface="Oswald"/>
              <a:ea typeface="Oswald"/>
              <a:cs typeface="Oswald"/>
              <a:sym typeface="Oswald"/>
            </a:endParaRPr>
          </a:p>
        </p:txBody>
      </p:sp>
      <p:pic>
        <p:nvPicPr>
          <p:cNvPr id="756" name="Google Shape;756;p89"/>
          <p:cNvPicPr preferRelativeResize="0"/>
          <p:nvPr/>
        </p:nvPicPr>
        <p:blipFill>
          <a:blip r:embed="rId3">
            <a:alphaModFix/>
          </a:blip>
          <a:stretch>
            <a:fillRect/>
          </a:stretch>
        </p:blipFill>
        <p:spPr>
          <a:xfrm>
            <a:off x="50" y="995700"/>
            <a:ext cx="2370244" cy="3508502"/>
          </a:xfrm>
          <a:prstGeom prst="rect">
            <a:avLst/>
          </a:prstGeom>
          <a:noFill/>
          <a:ln>
            <a:noFill/>
          </a:ln>
        </p:spPr>
      </p:pic>
      <p:pic>
        <p:nvPicPr>
          <p:cNvPr id="757" name="Google Shape;757;p89"/>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61"/>
        <p:cNvGrpSpPr/>
        <p:nvPr/>
      </p:nvGrpSpPr>
      <p:grpSpPr>
        <a:xfrm>
          <a:off x="0" y="0"/>
          <a:ext cx="0" cy="0"/>
          <a:chOff x="0" y="0"/>
          <a:chExt cx="0" cy="0"/>
        </a:xfrm>
      </p:grpSpPr>
      <p:sp>
        <p:nvSpPr>
          <p:cNvPr id="762" name="Google Shape;762;p90"/>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Matei Calinescu Prize</a:t>
            </a:r>
            <a:endParaRPr b="1"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763" name="Google Shape;763;p90"/>
          <p:cNvSpPr txBox="1"/>
          <p:nvPr/>
        </p:nvSpPr>
        <p:spPr>
          <a:xfrm>
            <a:off x="50" y="0"/>
            <a:ext cx="9144000" cy="1180214"/>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Jane Elliott</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The Microeconomic Mode: Political Subjectivity in Contemporary </a:t>
            </a:r>
            <a:r>
              <a:rPr lang="en" sz="2000" b="1" i="1" dirty="0" smtClean="0">
                <a:solidFill>
                  <a:srgbClr val="1C6C63"/>
                </a:solidFill>
                <a:latin typeface="Cambria"/>
                <a:ea typeface="Cambria"/>
                <a:cs typeface="Cambria"/>
                <a:sym typeface="Cambria"/>
              </a:rPr>
              <a:t>Popular  </a:t>
            </a:r>
            <a:r>
              <a:rPr lang="en" sz="2000" b="1" i="1" dirty="0">
                <a:solidFill>
                  <a:srgbClr val="1C6C63"/>
                </a:solidFill>
                <a:latin typeface="Cambria"/>
                <a:ea typeface="Cambria"/>
                <a:cs typeface="Cambria"/>
                <a:sym typeface="Cambria"/>
              </a:rPr>
              <a:t>Aesthetics  </a:t>
            </a:r>
            <a:r>
              <a:rPr lang="en" sz="2000" b="1" dirty="0">
                <a:solidFill>
                  <a:srgbClr val="1C6C63"/>
                </a:solidFill>
                <a:latin typeface="Cambria"/>
                <a:ea typeface="Cambria"/>
                <a:cs typeface="Cambria"/>
                <a:sym typeface="Cambria"/>
              </a:rPr>
              <a:t>   </a:t>
            </a:r>
            <a:endParaRPr sz="2000" b="1" i="1" dirty="0">
              <a:solidFill>
                <a:srgbClr val="1C6C63"/>
              </a:solidFill>
              <a:latin typeface="Cambria"/>
              <a:ea typeface="Cambria"/>
              <a:cs typeface="Cambria"/>
              <a:sym typeface="Cambria"/>
            </a:endParaRPr>
          </a:p>
        </p:txBody>
      </p:sp>
      <p:sp>
        <p:nvSpPr>
          <p:cNvPr id="764" name="Google Shape;764;p90"/>
          <p:cNvSpPr txBox="1"/>
          <p:nvPr/>
        </p:nvSpPr>
        <p:spPr>
          <a:xfrm>
            <a:off x="2607529" y="1020726"/>
            <a:ext cx="5968500" cy="269925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en" sz="2000" dirty="0">
                <a:solidFill>
                  <a:srgbClr val="222222"/>
                </a:solidFill>
                <a:latin typeface="Nunito"/>
                <a:ea typeface="Nunito"/>
                <a:cs typeface="Nunito"/>
                <a:sym typeface="Nunito"/>
              </a:rPr>
              <a:t>Through its signature combination of abstraction, extremity, and life-or-death decision, the microeconomic mode unites texts as divergent in audience and ambition as the </a:t>
            </a:r>
            <a:r>
              <a:rPr lang="en" sz="2000" i="1" dirty="0">
                <a:latin typeface="Nunito"/>
                <a:ea typeface="Nunito"/>
                <a:cs typeface="Nunito"/>
                <a:sym typeface="Nunito"/>
              </a:rPr>
              <a:t>Saw</a:t>
            </a:r>
            <a:r>
              <a:rPr lang="en" sz="2000" dirty="0">
                <a:latin typeface="Nunito"/>
                <a:ea typeface="Nunito"/>
                <a:cs typeface="Nunito"/>
                <a:sym typeface="Nunito"/>
              </a:rPr>
              <a:t> horror-film series, Cormac McCarthy’s novel </a:t>
            </a:r>
            <a:r>
              <a:rPr lang="en" sz="2000" i="1" dirty="0">
                <a:latin typeface="Nunito"/>
                <a:ea typeface="Nunito"/>
                <a:cs typeface="Nunito"/>
                <a:sym typeface="Nunito"/>
              </a:rPr>
              <a:t>The Road</a:t>
            </a:r>
            <a:r>
              <a:rPr lang="en" sz="2000" dirty="0">
                <a:latin typeface="Nunito"/>
                <a:ea typeface="Nunito"/>
                <a:cs typeface="Nunito"/>
                <a:sym typeface="Nunito"/>
              </a:rPr>
              <a:t>, the reality-TV franchise </a:t>
            </a:r>
            <a:r>
              <a:rPr lang="en" sz="2000" i="1" dirty="0">
                <a:latin typeface="Nunito"/>
                <a:ea typeface="Nunito"/>
                <a:cs typeface="Nunito"/>
                <a:sym typeface="Nunito"/>
              </a:rPr>
              <a:t>Survivor</a:t>
            </a:r>
            <a:r>
              <a:rPr lang="en" sz="2000" dirty="0">
                <a:latin typeface="Nunito"/>
                <a:ea typeface="Nunito"/>
                <a:cs typeface="Nunito"/>
                <a:sym typeface="Nunito"/>
              </a:rPr>
              <a:t>, and Steve McQueen’s film </a:t>
            </a:r>
            <a:r>
              <a:rPr lang="en" sz="2000" i="1" dirty="0">
                <a:latin typeface="Nunito"/>
                <a:ea typeface="Nunito"/>
                <a:cs typeface="Nunito"/>
                <a:sym typeface="Nunito"/>
              </a:rPr>
              <a:t>Hunger.</a:t>
            </a:r>
            <a:endParaRPr sz="2000" dirty="0">
              <a:latin typeface="Nunito"/>
              <a:ea typeface="Nunito"/>
              <a:cs typeface="Nunito"/>
              <a:sym typeface="Nunito"/>
            </a:endParaRPr>
          </a:p>
          <a:p>
            <a:pPr marL="0" lvl="0" indent="0" algn="l" rtl="0">
              <a:spcBef>
                <a:spcPts val="1200"/>
              </a:spcBef>
              <a:spcAft>
                <a:spcPts val="0"/>
              </a:spcAft>
              <a:buNone/>
            </a:pPr>
            <a:endParaRPr sz="2400" dirty="0">
              <a:latin typeface="Barlow"/>
              <a:ea typeface="Barlow"/>
              <a:cs typeface="Barlow"/>
              <a:sym typeface="Barlow"/>
            </a:endParaRPr>
          </a:p>
        </p:txBody>
      </p:sp>
      <p:pic>
        <p:nvPicPr>
          <p:cNvPr id="765" name="Google Shape;765;p90"/>
          <p:cNvPicPr preferRelativeResize="0"/>
          <p:nvPr/>
        </p:nvPicPr>
        <p:blipFill>
          <a:blip r:embed="rId3">
            <a:alphaModFix/>
          </a:blip>
          <a:stretch>
            <a:fillRect/>
          </a:stretch>
        </p:blipFill>
        <p:spPr>
          <a:xfrm>
            <a:off x="51" y="1180213"/>
            <a:ext cx="2179624" cy="3324063"/>
          </a:xfrm>
          <a:prstGeom prst="rect">
            <a:avLst/>
          </a:prstGeom>
          <a:noFill/>
          <a:ln>
            <a:noFill/>
          </a:ln>
        </p:spPr>
      </p:pic>
      <p:pic>
        <p:nvPicPr>
          <p:cNvPr id="766" name="Google Shape;766;p90"/>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70"/>
        <p:cNvGrpSpPr/>
        <p:nvPr/>
      </p:nvGrpSpPr>
      <p:grpSpPr>
        <a:xfrm>
          <a:off x="0" y="0"/>
          <a:ext cx="0" cy="0"/>
          <a:chOff x="0" y="0"/>
          <a:chExt cx="0" cy="0"/>
        </a:xfrm>
      </p:grpSpPr>
      <p:sp>
        <p:nvSpPr>
          <p:cNvPr id="771" name="Google Shape;771;p91"/>
          <p:cNvSpPr txBox="1">
            <a:spLocks noGrp="1"/>
          </p:cNvSpPr>
          <p:nvPr>
            <p:ph type="title"/>
          </p:nvPr>
        </p:nvSpPr>
        <p:spPr>
          <a:xfrm>
            <a:off x="0" y="4504200"/>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rgbClr val="1C6C63"/>
              </a:solidFill>
              <a:latin typeface="Cambria"/>
              <a:ea typeface="Cambria"/>
              <a:cs typeface="Cambria"/>
              <a:sym typeface="Cambria"/>
            </a:endParaRPr>
          </a:p>
          <a:p>
            <a:pPr marL="0" lvl="0" indent="0" algn="l" rtl="0">
              <a:spcBef>
                <a:spcPts val="0"/>
              </a:spcBef>
              <a:spcAft>
                <a:spcPts val="0"/>
              </a:spcAft>
              <a:buNone/>
            </a:pPr>
            <a:endParaRPr sz="2400" i="1" dirty="0">
              <a:solidFill>
                <a:srgbClr val="1C6C63"/>
              </a:solidFill>
            </a:endParaRPr>
          </a:p>
        </p:txBody>
      </p:sp>
      <p:sp>
        <p:nvSpPr>
          <p:cNvPr id="772" name="Google Shape;772;p91"/>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2A7D7D"/>
                </a:solidFill>
                <a:latin typeface="Oswald"/>
                <a:ea typeface="Oswald"/>
                <a:cs typeface="Oswald"/>
                <a:sym typeface="Oswald"/>
              </a:rPr>
              <a:t>MLA Publication Prize Winners</a:t>
            </a:r>
            <a:r>
              <a:rPr lang="en" sz="4400" b="1">
                <a:solidFill>
                  <a:srgbClr val="1C6C63"/>
                </a:solidFill>
                <a:latin typeface="Oswald"/>
                <a:ea typeface="Oswald"/>
                <a:cs typeface="Oswald"/>
                <a:sym typeface="Oswald"/>
              </a:rPr>
              <a:t> </a:t>
            </a:r>
            <a:endParaRPr sz="4400" b="1" i="1">
              <a:solidFill>
                <a:srgbClr val="1C6C63"/>
              </a:solidFill>
              <a:latin typeface="Oswald"/>
              <a:ea typeface="Oswald"/>
              <a:cs typeface="Oswald"/>
              <a:sym typeface="Oswald"/>
            </a:endParaRPr>
          </a:p>
        </p:txBody>
      </p:sp>
      <p:sp>
        <p:nvSpPr>
          <p:cNvPr id="773" name="Google Shape;773;p91"/>
          <p:cNvSpPr txBox="1"/>
          <p:nvPr/>
        </p:nvSpPr>
        <p:spPr>
          <a:xfrm>
            <a:off x="2298550" y="995700"/>
            <a:ext cx="6845400" cy="294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 sz="2800" b="1" dirty="0" smtClean="0">
              <a:solidFill>
                <a:srgbClr val="222222"/>
              </a:solidFill>
              <a:latin typeface="Oswald"/>
              <a:ea typeface="Oswald"/>
              <a:cs typeface="Oswald"/>
              <a:sym typeface="Oswald"/>
            </a:endParaRPr>
          </a:p>
          <a:p>
            <a:pPr marL="0" lvl="0" indent="0" algn="ctr" rtl="0">
              <a:spcBef>
                <a:spcPts val="0"/>
              </a:spcBef>
              <a:spcAft>
                <a:spcPts val="0"/>
              </a:spcAft>
              <a:buNone/>
            </a:pPr>
            <a:r>
              <a:rPr lang="en" sz="3600" b="1" dirty="0" smtClean="0">
                <a:solidFill>
                  <a:srgbClr val="222222"/>
                </a:solidFill>
                <a:latin typeface="Oswald"/>
                <a:ea typeface="Oswald"/>
                <a:cs typeface="Oswald"/>
                <a:sym typeface="Oswald"/>
              </a:rPr>
              <a:t>4th </a:t>
            </a:r>
            <a:r>
              <a:rPr lang="en" sz="3600" b="1" dirty="0">
                <a:solidFill>
                  <a:srgbClr val="222222"/>
                </a:solidFill>
                <a:latin typeface="Oswald"/>
                <a:ea typeface="Oswald"/>
                <a:cs typeface="Oswald"/>
                <a:sym typeface="Oswald"/>
              </a:rPr>
              <a:t>Annual</a:t>
            </a:r>
            <a:r>
              <a:rPr lang="en" sz="4800" b="1" dirty="0">
                <a:solidFill>
                  <a:srgbClr val="222222"/>
                </a:solidFill>
                <a:latin typeface="Oswald"/>
                <a:ea typeface="Oswald"/>
                <a:cs typeface="Oswald"/>
                <a:sym typeface="Oswald"/>
              </a:rPr>
              <a:t> </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4800" b="1" dirty="0">
                <a:solidFill>
                  <a:srgbClr val="222222"/>
                </a:solidFill>
                <a:latin typeface="Oswald"/>
                <a:ea typeface="Oswald"/>
                <a:cs typeface="Oswald"/>
                <a:sym typeface="Oswald"/>
              </a:rPr>
              <a:t>Matei Calinescu Prize</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3600" b="1" dirty="0">
                <a:solidFill>
                  <a:srgbClr val="222222"/>
                </a:solidFill>
                <a:latin typeface="Oswald"/>
                <a:ea typeface="Oswald"/>
                <a:cs typeface="Oswald"/>
                <a:sym typeface="Oswald"/>
              </a:rPr>
              <a:t>Honorable Mention</a:t>
            </a:r>
            <a:endParaRPr sz="3600" b="1" dirty="0">
              <a:solidFill>
                <a:srgbClr val="222222"/>
              </a:solidFill>
              <a:latin typeface="Oswald"/>
              <a:ea typeface="Oswald"/>
              <a:cs typeface="Oswald"/>
              <a:sym typeface="Oswald"/>
            </a:endParaRPr>
          </a:p>
        </p:txBody>
      </p:sp>
      <p:pic>
        <p:nvPicPr>
          <p:cNvPr id="774" name="Google Shape;774;p91"/>
          <p:cNvPicPr preferRelativeResize="0"/>
          <p:nvPr/>
        </p:nvPicPr>
        <p:blipFill>
          <a:blip r:embed="rId3">
            <a:alphaModFix/>
          </a:blip>
          <a:stretch>
            <a:fillRect/>
          </a:stretch>
        </p:blipFill>
        <p:spPr>
          <a:xfrm>
            <a:off x="0" y="995700"/>
            <a:ext cx="2324300" cy="3508500"/>
          </a:xfrm>
          <a:prstGeom prst="rect">
            <a:avLst/>
          </a:prstGeom>
          <a:noFill/>
          <a:ln>
            <a:noFill/>
          </a:ln>
        </p:spPr>
      </p:pic>
      <p:pic>
        <p:nvPicPr>
          <p:cNvPr id="775" name="Google Shape;775;p91"/>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James Russell Lowell Prize</a:t>
            </a:r>
            <a:r>
              <a:rPr lang="en" b="1" dirty="0">
                <a:solidFill>
                  <a:srgbClr val="1C6C63"/>
                </a:solidFill>
                <a:latin typeface="Cambria"/>
                <a:ea typeface="Cambria"/>
                <a:cs typeface="Cambria"/>
                <a:sym typeface="Cambria"/>
              </a:rPr>
              <a:t> </a:t>
            </a:r>
            <a:endParaRPr dirty="0">
              <a:solidFill>
                <a:srgbClr val="1C6C63"/>
              </a:solidFill>
              <a:latin typeface="Cambria"/>
              <a:ea typeface="Cambria"/>
              <a:cs typeface="Cambria"/>
              <a:sym typeface="Cambria"/>
            </a:endParaRPr>
          </a:p>
          <a:p>
            <a:pPr marL="0" lvl="0" indent="0" algn="l" rtl="0">
              <a:spcBef>
                <a:spcPts val="0"/>
              </a:spcBef>
              <a:spcAft>
                <a:spcPts val="0"/>
              </a:spcAft>
              <a:buNone/>
            </a:pPr>
            <a:endParaRPr sz="2400" i="1" dirty="0">
              <a:solidFill>
                <a:srgbClr val="1C6C63"/>
              </a:solidFill>
            </a:endParaRPr>
          </a:p>
        </p:txBody>
      </p:sp>
      <p:sp>
        <p:nvSpPr>
          <p:cNvPr id="123" name="Google Shape;123;p20"/>
          <p:cNvSpPr txBox="1">
            <a:spLocks noGrp="1"/>
          </p:cNvSpPr>
          <p:nvPr>
            <p:ph type="body" idx="1"/>
          </p:nvPr>
        </p:nvSpPr>
        <p:spPr>
          <a:xfrm>
            <a:off x="3032050" y="1130288"/>
            <a:ext cx="5494200" cy="268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222222"/>
                </a:solidFill>
                <a:latin typeface="Nunito"/>
                <a:ea typeface="Nunito"/>
                <a:cs typeface="Nunito"/>
                <a:sym typeface="Nunito"/>
              </a:rPr>
              <a:t>As a bibliophile and near-hoarder of books, I wanted to gain a better understanding of the many secondhand books I have picked up over the course of my adult life and to consider what it means to consider their currency as thought.</a:t>
            </a:r>
            <a:endParaRPr sz="2400" dirty="0">
              <a:latin typeface="Nunito"/>
              <a:ea typeface="Nunito"/>
              <a:cs typeface="Nunito"/>
              <a:sym typeface="Nunito"/>
            </a:endParaRPr>
          </a:p>
        </p:txBody>
      </p:sp>
      <p:sp>
        <p:nvSpPr>
          <p:cNvPr id="124" name="Google Shape;124;p20"/>
          <p:cNvSpPr txBox="1"/>
          <p:nvPr/>
        </p:nvSpPr>
        <p:spPr>
          <a:xfrm>
            <a:off x="50" y="0"/>
            <a:ext cx="9144000" cy="9957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Jonathan P. Eburne </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Outsider Theory: Intellectual Histories of Unorthodox Ideas</a:t>
            </a:r>
            <a:endParaRPr sz="2000" b="1" i="1" dirty="0">
              <a:solidFill>
                <a:srgbClr val="1C6C63"/>
              </a:solidFill>
              <a:latin typeface="Cambria"/>
              <a:ea typeface="Cambria"/>
              <a:cs typeface="Cambria"/>
              <a:sym typeface="Cambria"/>
            </a:endParaRPr>
          </a:p>
        </p:txBody>
      </p:sp>
      <p:pic>
        <p:nvPicPr>
          <p:cNvPr id="125" name="Google Shape;125;p20"/>
          <p:cNvPicPr preferRelativeResize="0"/>
          <p:nvPr/>
        </p:nvPicPr>
        <p:blipFill>
          <a:blip r:embed="rId3">
            <a:alphaModFix/>
          </a:blip>
          <a:stretch>
            <a:fillRect/>
          </a:stretch>
        </p:blipFill>
        <p:spPr>
          <a:xfrm>
            <a:off x="50" y="995700"/>
            <a:ext cx="2631413" cy="3508575"/>
          </a:xfrm>
          <a:prstGeom prst="rect">
            <a:avLst/>
          </a:prstGeom>
          <a:noFill/>
          <a:ln>
            <a:noFill/>
          </a:ln>
        </p:spPr>
      </p:pic>
      <p:pic>
        <p:nvPicPr>
          <p:cNvPr id="126" name="Google Shape;126;p20"/>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779"/>
        <p:cNvGrpSpPr/>
        <p:nvPr/>
      </p:nvGrpSpPr>
      <p:grpSpPr>
        <a:xfrm>
          <a:off x="0" y="0"/>
          <a:ext cx="0" cy="0"/>
          <a:chOff x="0" y="0"/>
          <a:chExt cx="0" cy="0"/>
        </a:xfrm>
      </p:grpSpPr>
      <p:sp>
        <p:nvSpPr>
          <p:cNvPr id="780" name="Google Shape;780;p92"/>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C63"/>
                </a:solidFill>
              </a:rPr>
              <a:t>Matei Calinescu Prize </a:t>
            </a:r>
            <a:r>
              <a:rPr lang="en" dirty="0">
                <a:solidFill>
                  <a:srgbClr val="1C6C63"/>
                </a:solidFill>
              </a:rPr>
              <a:t>Honorable Mention</a:t>
            </a:r>
            <a:endParaRPr dirty="0">
              <a:solidFill>
                <a:srgbClr val="1C6C63"/>
              </a:solidFill>
            </a:endParaRPr>
          </a:p>
          <a:p>
            <a:pPr marL="0" lvl="0" indent="0" algn="l" rtl="0">
              <a:spcBef>
                <a:spcPts val="0"/>
              </a:spcBef>
              <a:spcAft>
                <a:spcPts val="0"/>
              </a:spcAft>
              <a:buNone/>
            </a:pPr>
            <a:endParaRPr sz="2400" i="1" dirty="0">
              <a:solidFill>
                <a:srgbClr val="1C6C63"/>
              </a:solidFill>
            </a:endParaRPr>
          </a:p>
        </p:txBody>
      </p:sp>
      <p:sp>
        <p:nvSpPr>
          <p:cNvPr id="781" name="Google Shape;781;p92"/>
          <p:cNvSpPr txBox="1"/>
          <p:nvPr/>
        </p:nvSpPr>
        <p:spPr>
          <a:xfrm>
            <a:off x="50" y="0"/>
            <a:ext cx="9144000" cy="1052100"/>
          </a:xfrm>
          <a:prstGeom prst="rect">
            <a:avLst/>
          </a:prstGeom>
          <a:solidFill>
            <a:srgbClr val="E4B52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1C6C63"/>
                </a:solidFill>
                <a:latin typeface="Oswald"/>
                <a:ea typeface="Oswald"/>
                <a:cs typeface="Oswald"/>
                <a:sym typeface="Oswald"/>
              </a:rPr>
              <a:t>George Hutchinson</a:t>
            </a:r>
            <a:endParaRPr sz="3000" b="1" dirty="0">
              <a:solidFill>
                <a:srgbClr val="1C6C63"/>
              </a:solidFill>
              <a:latin typeface="Oswald"/>
              <a:ea typeface="Oswald"/>
              <a:cs typeface="Oswald"/>
              <a:sym typeface="Oswald"/>
            </a:endParaRPr>
          </a:p>
          <a:p>
            <a:pPr marL="0" lvl="0" indent="0" algn="l" rtl="0">
              <a:spcBef>
                <a:spcPts val="0"/>
              </a:spcBef>
              <a:spcAft>
                <a:spcPts val="0"/>
              </a:spcAft>
              <a:buNone/>
            </a:pPr>
            <a:r>
              <a:rPr lang="en" sz="2000" b="1" i="1" dirty="0">
                <a:solidFill>
                  <a:srgbClr val="1C6C63"/>
                </a:solidFill>
                <a:latin typeface="Cambria"/>
                <a:ea typeface="Cambria"/>
                <a:cs typeface="Cambria"/>
                <a:sym typeface="Cambria"/>
              </a:rPr>
              <a:t>Facing the Abyss: American Literature and Culture in the 1940s </a:t>
            </a:r>
            <a:r>
              <a:rPr lang="en" sz="3000" b="1" i="1" dirty="0">
                <a:solidFill>
                  <a:srgbClr val="1C6C63"/>
                </a:solidFill>
                <a:latin typeface="Cambria"/>
                <a:ea typeface="Cambria"/>
                <a:cs typeface="Cambria"/>
                <a:sym typeface="Cambria"/>
              </a:rPr>
              <a:t> </a:t>
            </a:r>
            <a:r>
              <a:rPr lang="en" sz="3000" b="1" dirty="0">
                <a:solidFill>
                  <a:srgbClr val="1C6C63"/>
                </a:solidFill>
                <a:latin typeface="Cambria"/>
                <a:ea typeface="Cambria"/>
                <a:cs typeface="Cambria"/>
                <a:sym typeface="Cambria"/>
              </a:rPr>
              <a:t>   </a:t>
            </a:r>
            <a:endParaRPr sz="3000" b="1" i="1" dirty="0">
              <a:solidFill>
                <a:srgbClr val="1C6C63"/>
              </a:solidFill>
              <a:latin typeface="Cambria"/>
              <a:ea typeface="Cambria"/>
              <a:cs typeface="Cambria"/>
              <a:sym typeface="Cambria"/>
            </a:endParaRPr>
          </a:p>
        </p:txBody>
      </p:sp>
      <p:sp>
        <p:nvSpPr>
          <p:cNvPr id="782" name="Google Shape;782;p92"/>
          <p:cNvSpPr txBox="1"/>
          <p:nvPr/>
        </p:nvSpPr>
        <p:spPr>
          <a:xfrm>
            <a:off x="4029740" y="1052100"/>
            <a:ext cx="4805916" cy="3115675"/>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en" sz="2000" dirty="0">
                <a:solidFill>
                  <a:srgbClr val="222222"/>
                </a:solidFill>
                <a:latin typeface="Nunito"/>
                <a:ea typeface="Nunito"/>
                <a:cs typeface="Nunito"/>
                <a:sym typeface="Nunito"/>
              </a:rPr>
              <a:t>The 1940s seemed to me the black hole of American literary </a:t>
            </a:r>
            <a:r>
              <a:rPr lang="en" sz="2000" dirty="0" smtClean="0">
                <a:solidFill>
                  <a:srgbClr val="222222"/>
                </a:solidFill>
                <a:latin typeface="Nunito"/>
                <a:ea typeface="Nunito"/>
                <a:cs typeface="Nunito"/>
                <a:sym typeface="Nunito"/>
              </a:rPr>
              <a:t>history—the </a:t>
            </a:r>
            <a:r>
              <a:rPr lang="en" sz="2000" dirty="0">
                <a:solidFill>
                  <a:srgbClr val="222222"/>
                </a:solidFill>
                <a:latin typeface="Nunito"/>
                <a:ea typeface="Nunito"/>
                <a:cs typeface="Nunito"/>
                <a:sym typeface="Nunito"/>
              </a:rPr>
              <a:t>largely unexamined pivot of the twentieth century, when abysses of meaning opened and summoned the powers of language to make sense of unprecedented experiences.</a:t>
            </a:r>
            <a:endParaRPr sz="2000" dirty="0">
              <a:latin typeface="Nunito"/>
              <a:ea typeface="Nunito"/>
              <a:cs typeface="Nunito"/>
              <a:sym typeface="Nunito"/>
            </a:endParaRPr>
          </a:p>
          <a:p>
            <a:pPr marL="0" lvl="0" indent="0" algn="l" rtl="0">
              <a:spcBef>
                <a:spcPts val="1200"/>
              </a:spcBef>
              <a:spcAft>
                <a:spcPts val="0"/>
              </a:spcAft>
              <a:buNone/>
            </a:pPr>
            <a:endParaRPr sz="2400" dirty="0">
              <a:latin typeface="Barlow"/>
              <a:ea typeface="Barlow"/>
              <a:cs typeface="Barlow"/>
              <a:sym typeface="Barlow"/>
            </a:endParaRPr>
          </a:p>
        </p:txBody>
      </p:sp>
      <p:pic>
        <p:nvPicPr>
          <p:cNvPr id="783" name="Google Shape;783;p92"/>
          <p:cNvPicPr preferRelativeResize="0"/>
          <p:nvPr/>
        </p:nvPicPr>
        <p:blipFill rotWithShape="1">
          <a:blip r:embed="rId3">
            <a:alphaModFix/>
          </a:blip>
          <a:srcRect l="11911" t="9201" r="12313" b="45537"/>
          <a:stretch/>
        </p:blipFill>
        <p:spPr>
          <a:xfrm>
            <a:off x="0" y="1295675"/>
            <a:ext cx="3727233" cy="2881049"/>
          </a:xfrm>
          <a:prstGeom prst="rect">
            <a:avLst/>
          </a:prstGeom>
          <a:noFill/>
          <a:ln>
            <a:noFill/>
          </a:ln>
        </p:spPr>
      </p:pic>
      <p:pic>
        <p:nvPicPr>
          <p:cNvPr id="784" name="Google Shape;784;p92"/>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A6AA">
            <a:alpha val="72070"/>
          </a:srgbClr>
        </a:solidFill>
        <a:effectLst/>
      </p:bgPr>
    </p:bg>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0" y="4504275"/>
            <a:ext cx="9144000" cy="639300"/>
          </a:xfrm>
          <a:prstGeom prst="rect">
            <a:avLst/>
          </a:prstGeom>
          <a:solidFill>
            <a:srgbClr val="E4B523"/>
          </a:solidFill>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1C6C63"/>
              </a:solidFill>
              <a:latin typeface="Cambria"/>
              <a:ea typeface="Cambria"/>
              <a:cs typeface="Cambria"/>
              <a:sym typeface="Cambria"/>
            </a:endParaRPr>
          </a:p>
          <a:p>
            <a:pPr marL="0" lvl="0" indent="0" algn="l" rtl="0">
              <a:spcBef>
                <a:spcPts val="0"/>
              </a:spcBef>
              <a:spcAft>
                <a:spcPts val="0"/>
              </a:spcAft>
              <a:buNone/>
            </a:pPr>
            <a:endParaRPr sz="2400" i="1">
              <a:solidFill>
                <a:srgbClr val="1C6C63"/>
              </a:solidFill>
            </a:endParaRPr>
          </a:p>
        </p:txBody>
      </p:sp>
      <p:pic>
        <p:nvPicPr>
          <p:cNvPr id="132" name="Google Shape;132;p21"/>
          <p:cNvPicPr preferRelativeResize="0"/>
          <p:nvPr/>
        </p:nvPicPr>
        <p:blipFill>
          <a:blip r:embed="rId3">
            <a:alphaModFix/>
          </a:blip>
          <a:stretch>
            <a:fillRect/>
          </a:stretch>
        </p:blipFill>
        <p:spPr>
          <a:xfrm>
            <a:off x="50" y="975900"/>
            <a:ext cx="2628551" cy="3528378"/>
          </a:xfrm>
          <a:prstGeom prst="rect">
            <a:avLst/>
          </a:prstGeom>
          <a:noFill/>
          <a:ln>
            <a:noFill/>
          </a:ln>
        </p:spPr>
      </p:pic>
      <p:sp>
        <p:nvSpPr>
          <p:cNvPr id="133" name="Google Shape;133;p21"/>
          <p:cNvSpPr txBox="1"/>
          <p:nvPr/>
        </p:nvSpPr>
        <p:spPr>
          <a:xfrm>
            <a:off x="0" y="0"/>
            <a:ext cx="9144000" cy="975900"/>
          </a:xfrm>
          <a:prstGeom prst="rect">
            <a:avLst/>
          </a:prstGeom>
          <a:solidFill>
            <a:srgbClr val="E4B52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a:solidFill>
                  <a:srgbClr val="1C6C63"/>
                </a:solidFill>
                <a:latin typeface="Oswald"/>
                <a:ea typeface="Oswald"/>
                <a:cs typeface="Oswald"/>
                <a:sym typeface="Oswald"/>
              </a:rPr>
              <a:t>MLA Publication Prize Winners</a:t>
            </a:r>
            <a:r>
              <a:rPr lang="en" sz="4400" b="1">
                <a:solidFill>
                  <a:srgbClr val="1C6C63"/>
                </a:solidFill>
                <a:latin typeface="Cambria"/>
                <a:ea typeface="Cambria"/>
                <a:cs typeface="Cambria"/>
                <a:sym typeface="Cambria"/>
              </a:rPr>
              <a:t> </a:t>
            </a:r>
            <a:endParaRPr sz="4400" b="1" i="1">
              <a:solidFill>
                <a:srgbClr val="1C6C63"/>
              </a:solidFill>
              <a:latin typeface="Cambria"/>
              <a:ea typeface="Cambria"/>
              <a:cs typeface="Cambria"/>
              <a:sym typeface="Cambria"/>
            </a:endParaRPr>
          </a:p>
        </p:txBody>
      </p:sp>
      <p:sp>
        <p:nvSpPr>
          <p:cNvPr id="134" name="Google Shape;134;p21"/>
          <p:cNvSpPr txBox="1"/>
          <p:nvPr/>
        </p:nvSpPr>
        <p:spPr>
          <a:xfrm>
            <a:off x="3171825" y="1093975"/>
            <a:ext cx="5229300" cy="17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222222"/>
                </a:solidFill>
                <a:latin typeface="Oswald"/>
                <a:ea typeface="Oswald"/>
                <a:cs typeface="Oswald"/>
                <a:sym typeface="Oswald"/>
              </a:rPr>
              <a:t>50th Annual</a:t>
            </a:r>
            <a:r>
              <a:rPr lang="en" sz="4800" b="1" dirty="0">
                <a:solidFill>
                  <a:srgbClr val="222222"/>
                </a:solidFill>
                <a:latin typeface="Oswald"/>
                <a:ea typeface="Oswald"/>
                <a:cs typeface="Oswald"/>
                <a:sym typeface="Oswald"/>
              </a:rPr>
              <a:t> </a:t>
            </a:r>
            <a:endParaRPr sz="4800" b="1" dirty="0">
              <a:solidFill>
                <a:srgbClr val="222222"/>
              </a:solidFill>
              <a:latin typeface="Oswald"/>
              <a:ea typeface="Oswald"/>
              <a:cs typeface="Oswald"/>
              <a:sym typeface="Oswald"/>
            </a:endParaRPr>
          </a:p>
          <a:p>
            <a:pPr marL="0" lvl="0" indent="0" algn="ctr" rtl="0">
              <a:spcBef>
                <a:spcPts val="0"/>
              </a:spcBef>
              <a:spcAft>
                <a:spcPts val="0"/>
              </a:spcAft>
              <a:buNone/>
            </a:pPr>
            <a:r>
              <a:rPr lang="en" sz="4000" b="1" dirty="0">
                <a:solidFill>
                  <a:srgbClr val="222222"/>
                </a:solidFill>
                <a:latin typeface="Oswald"/>
                <a:ea typeface="Oswald"/>
                <a:cs typeface="Oswald"/>
                <a:sym typeface="Oswald"/>
              </a:rPr>
              <a:t>James Russell Lowell Prize</a:t>
            </a:r>
            <a:endParaRPr sz="4000" b="1" dirty="0">
              <a:solidFill>
                <a:srgbClr val="222222"/>
              </a:solidFill>
              <a:latin typeface="Oswald"/>
              <a:ea typeface="Oswald"/>
              <a:cs typeface="Oswald"/>
              <a:sym typeface="Oswald"/>
            </a:endParaRPr>
          </a:p>
          <a:p>
            <a:pPr marL="0" lvl="0" indent="0" algn="ctr" rtl="0">
              <a:spcBef>
                <a:spcPts val="0"/>
              </a:spcBef>
              <a:spcAft>
                <a:spcPts val="0"/>
              </a:spcAft>
              <a:buNone/>
            </a:pPr>
            <a:r>
              <a:rPr lang="en" sz="3600" b="1" dirty="0">
                <a:solidFill>
                  <a:srgbClr val="222222"/>
                </a:solidFill>
                <a:latin typeface="Oswald"/>
                <a:ea typeface="Oswald"/>
                <a:cs typeface="Oswald"/>
                <a:sym typeface="Oswald"/>
              </a:rPr>
              <a:t>Honorable Mention</a:t>
            </a:r>
            <a:endParaRPr sz="3600" b="1" dirty="0">
              <a:solidFill>
                <a:srgbClr val="222222"/>
              </a:solidFill>
              <a:latin typeface="Oswald"/>
              <a:ea typeface="Oswald"/>
              <a:cs typeface="Oswald"/>
              <a:sym typeface="Oswald"/>
            </a:endParaRPr>
          </a:p>
        </p:txBody>
      </p:sp>
      <p:pic>
        <p:nvPicPr>
          <p:cNvPr id="135" name="Google Shape;135;p21"/>
          <p:cNvPicPr preferRelativeResize="0"/>
          <p:nvPr/>
        </p:nvPicPr>
        <p:blipFill>
          <a:blip r:embed="rId4">
            <a:alphaModFix/>
          </a:blip>
          <a:stretch>
            <a:fillRect/>
          </a:stretch>
        </p:blipFill>
        <p:spPr>
          <a:xfrm>
            <a:off x="7575375" y="4167775"/>
            <a:ext cx="1568674" cy="97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3108</Words>
  <Application>Microsoft Office PowerPoint</Application>
  <PresentationFormat>On-screen Show (16:9)</PresentationFormat>
  <Paragraphs>323</Paragraphs>
  <Slides>80</Slides>
  <Notes>80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Cambria</vt:lpstr>
      <vt:lpstr>Nunito</vt:lpstr>
      <vt:lpstr>Average</vt:lpstr>
      <vt:lpstr>Barlow</vt:lpstr>
      <vt:lpstr>Calibri</vt:lpstr>
      <vt:lpstr>Oswald</vt:lpstr>
      <vt:lpstr>Slate</vt:lpstr>
      <vt:lpstr> </vt:lpstr>
      <vt:lpstr>William Riley Parker Prize </vt:lpstr>
      <vt:lpstr> </vt:lpstr>
      <vt:lpstr>William Riley Parker Prize Honorable Mention </vt:lpstr>
      <vt:lpstr> </vt:lpstr>
      <vt:lpstr>William Riley Parker Prize Honorable Mention </vt:lpstr>
      <vt:lpstr> </vt:lpstr>
      <vt:lpstr>James Russell Lowell Prize  </vt:lpstr>
      <vt:lpstr> </vt:lpstr>
      <vt:lpstr>James Russell Lowell Prize Honorable Mention </vt:lpstr>
      <vt:lpstr> </vt:lpstr>
      <vt:lpstr>MLA Prize for a First Book </vt:lpstr>
      <vt:lpstr> </vt:lpstr>
      <vt:lpstr>MLA Prize for a First Book Honorable Mention </vt:lpstr>
      <vt:lpstr> </vt:lpstr>
      <vt:lpstr>MLA Prize for a First Book Honorable Mention </vt:lpstr>
      <vt:lpstr> </vt:lpstr>
      <vt:lpstr>Kenneth W. Mildenberger Prize </vt:lpstr>
      <vt:lpstr> </vt:lpstr>
      <vt:lpstr>Morton N. Cohen Award</vt:lpstr>
      <vt:lpstr> </vt:lpstr>
      <vt:lpstr>Morton N. Cohen Award Honorable Mention </vt:lpstr>
      <vt:lpstr> </vt:lpstr>
      <vt:lpstr>Katherine Singer Kovacs Prize </vt:lpstr>
      <vt:lpstr> </vt:lpstr>
      <vt:lpstr>Aldo and Jeanne Scaglione Prize for Comparative Literary Studies </vt:lpstr>
      <vt:lpstr> </vt:lpstr>
      <vt:lpstr>Aldo and Jeanne Scaglione Prize for French and Francophone Studies </vt:lpstr>
      <vt:lpstr> </vt:lpstr>
      <vt:lpstr>Aldo and Jeanne Scaglione Prize for a Translation of a Literary Work </vt:lpstr>
      <vt:lpstr> </vt:lpstr>
      <vt:lpstr>Aldo and Jeanne Scaglione Prize for a Translation of a Literary Work  Honorable Mention </vt:lpstr>
      <vt:lpstr> </vt:lpstr>
      <vt:lpstr>Aldo and Jeanne Scaglione Prize for a Translation of a Literary Work Honorable Mention </vt:lpstr>
      <vt:lpstr> </vt:lpstr>
      <vt:lpstr>Aldo and Jeanne Scaglione Prize for Studies in Slavic Languages  and Literatures </vt:lpstr>
      <vt:lpstr> </vt:lpstr>
      <vt:lpstr>Aldo and Jeanne Scaglione Prize for Studies in Slavic Languages  and Literatures Honorable Mention </vt:lpstr>
      <vt:lpstr> </vt:lpstr>
      <vt:lpstr>Aldo and Jeanne Scaglione Prize for Studies in Slavic Languages  and Literatures Honorable Mention </vt:lpstr>
      <vt:lpstr> </vt:lpstr>
      <vt:lpstr>Aldo and Jeanne Scaglione Prize for a Translation of a Scholarly Study  of Literature </vt:lpstr>
      <vt:lpstr> </vt:lpstr>
      <vt:lpstr>Aldo and Jeanne Scaglione Prize for a Translation of a Scholarly Study  of Literature </vt:lpstr>
      <vt:lpstr> </vt:lpstr>
      <vt:lpstr>Aldo and Jeanne Scaglione Prize for a Translation of a Scholarly Study  of Literature Honorable Mention </vt:lpstr>
      <vt:lpstr> </vt:lpstr>
      <vt:lpstr>MLA Prize for a Scholarly Edition </vt:lpstr>
      <vt:lpstr> </vt:lpstr>
      <vt:lpstr>MLA Prize for a Scholarly Edition </vt:lpstr>
      <vt:lpstr> </vt:lpstr>
      <vt:lpstr>MLA Prize for a Scholarly Edition </vt:lpstr>
      <vt:lpstr> </vt:lpstr>
      <vt:lpstr>Aldo and Jeanne Scaglione Publication Award for a Manuscript in Italian  Literary Studies </vt:lpstr>
      <vt:lpstr> </vt:lpstr>
      <vt:lpstr>Lois Roth Award </vt:lpstr>
      <vt:lpstr> </vt:lpstr>
      <vt:lpstr>Lois Roth Award Honorable Mention </vt:lpstr>
      <vt:lpstr> </vt:lpstr>
      <vt:lpstr>Lois Roth Award Honorable Mention </vt:lpstr>
      <vt:lpstr> </vt:lpstr>
      <vt:lpstr>Aldo and Jeanne Scaglione Prize for Italian Studies </vt:lpstr>
      <vt:lpstr> </vt:lpstr>
      <vt:lpstr>Aldo and Jeanne Scaglione Prize for Italian Studies </vt:lpstr>
      <vt:lpstr> </vt:lpstr>
      <vt:lpstr>William Sanders Scarborough Prize </vt:lpstr>
      <vt:lpstr> </vt:lpstr>
      <vt:lpstr>William Sanders Scarborough Prize Honorable Mention </vt:lpstr>
      <vt:lpstr> </vt:lpstr>
      <vt:lpstr>William Sanders Scarborough Prize Honorable Mention </vt:lpstr>
      <vt:lpstr> </vt:lpstr>
      <vt:lpstr>MLA Prize in United States Latina and Latino and Chicana and Chicano  Literary and Cultural Studies </vt:lpstr>
      <vt:lpstr> </vt:lpstr>
      <vt:lpstr>MLA Prize in United States Latina and Latino and Chicana and Chicano  Literary and Cultural Studies </vt:lpstr>
      <vt:lpstr> </vt:lpstr>
      <vt:lpstr>MLA Prize in United States Latina and Latino and Chicana and Chicano  Literary and Cultural Studies Honorable Mention </vt:lpstr>
      <vt:lpstr> </vt:lpstr>
      <vt:lpstr>Matei Calinescu Prize </vt:lpstr>
      <vt:lpstr> </vt:lpstr>
      <vt:lpstr>Matei Calinescu Prize Honorable Mention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Annie Reiser</dc:creator>
  <cp:lastModifiedBy>Annie Reiser</cp:lastModifiedBy>
  <cp:revision>17</cp:revision>
  <dcterms:modified xsi:type="dcterms:W3CDTF">2020-01-24T20:48:33Z</dcterms:modified>
</cp:coreProperties>
</file>